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96" r:id="rId3"/>
    <p:sldId id="283" r:id="rId4"/>
    <p:sldId id="291" r:id="rId5"/>
    <p:sldId id="299" r:id="rId6"/>
    <p:sldId id="300" r:id="rId7"/>
    <p:sldId id="292" r:id="rId8"/>
    <p:sldId id="301" r:id="rId9"/>
    <p:sldId id="303" r:id="rId10"/>
    <p:sldId id="307" r:id="rId11"/>
    <p:sldId id="302" r:id="rId12"/>
    <p:sldId id="304" r:id="rId13"/>
    <p:sldId id="305" r:id="rId14"/>
    <p:sldId id="3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C41"/>
    <a:srgbClr val="F7FDA9"/>
    <a:srgbClr val="3073B8"/>
    <a:srgbClr val="B94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1848" autoAdjust="0"/>
  </p:normalViewPr>
  <p:slideViewPr>
    <p:cSldViewPr snapToGrid="0">
      <p:cViewPr varScale="1">
        <p:scale>
          <a:sx n="52" d="100"/>
          <a:sy n="52" d="100"/>
        </p:scale>
        <p:origin x="1974"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D1211-AD41-4D4A-B28F-5F9C0F11F9E9}" type="datetimeFigureOut">
              <a:rPr lang="en-GB" smtClean="0"/>
              <a:t>05/05/2020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23FEF-136A-4C61-A7A5-CF8BD803E325}" type="slidenum">
              <a:rPr lang="en-GB" smtClean="0"/>
              <a:t>‹#›</a:t>
            </a:fld>
            <a:endParaRPr lang="en-GB"/>
          </a:p>
        </p:txBody>
      </p:sp>
    </p:spTree>
    <p:extLst>
      <p:ext uri="{BB962C8B-B14F-4D97-AF65-F5344CB8AC3E}">
        <p14:creationId xmlns:p14="http://schemas.microsoft.com/office/powerpoint/2010/main" val="299902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Invasive Non-Native Species - </a:t>
            </a:r>
            <a:r>
              <a:rPr lang="en-GB" sz="1200" b="0" i="0" u="none" strike="noStrike" kern="1200" dirty="0">
                <a:solidFill>
                  <a:schemeClr val="tx1"/>
                </a:solidFill>
                <a:effectLst/>
                <a:latin typeface="+mn-lt"/>
                <a:ea typeface="+mn-ea"/>
                <a:cs typeface="+mn-cs"/>
              </a:rPr>
              <a:t>An invasive non-native species is any animal or plant that is outside of its natural range that has the ability to spread causing damage to the environment, the economy, our health and the way we live. </a:t>
            </a:r>
            <a:endParaRPr lang="en-GB" dirty="0"/>
          </a:p>
        </p:txBody>
      </p:sp>
      <p:sp>
        <p:nvSpPr>
          <p:cNvPr id="4" name="Slide Number Placeholder 3"/>
          <p:cNvSpPr>
            <a:spLocks noGrp="1"/>
          </p:cNvSpPr>
          <p:nvPr>
            <p:ph type="sldNum" sz="quarter" idx="10"/>
          </p:nvPr>
        </p:nvSpPr>
        <p:spPr/>
        <p:txBody>
          <a:bodyPr/>
          <a:lstStyle/>
          <a:p>
            <a:fld id="{F9623FEF-136A-4C61-A7A5-CF8BD803E325}" type="slidenum">
              <a:rPr lang="en-GB" smtClean="0"/>
              <a:t>3</a:t>
            </a:fld>
            <a:endParaRPr lang="en-GB"/>
          </a:p>
        </p:txBody>
      </p:sp>
    </p:spTree>
    <p:extLst>
      <p:ext uri="{BB962C8B-B14F-4D97-AF65-F5344CB8AC3E}">
        <p14:creationId xmlns:p14="http://schemas.microsoft.com/office/powerpoint/2010/main" val="211518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if the group can guess any problems before you reveal the answers.</a:t>
            </a:r>
          </a:p>
          <a:p>
            <a:endParaRPr lang="en-GB" dirty="0"/>
          </a:p>
          <a:p>
            <a:r>
              <a:rPr lang="en-GB" dirty="0"/>
              <a:t>Worth stressing the issue of Giant hogweed sap and the danger it poses. </a:t>
            </a:r>
          </a:p>
        </p:txBody>
      </p:sp>
      <p:sp>
        <p:nvSpPr>
          <p:cNvPr id="4" name="Slide Number Placeholder 3"/>
          <p:cNvSpPr>
            <a:spLocks noGrp="1"/>
          </p:cNvSpPr>
          <p:nvPr>
            <p:ph type="sldNum" sz="quarter" idx="10"/>
          </p:nvPr>
        </p:nvSpPr>
        <p:spPr/>
        <p:txBody>
          <a:bodyPr/>
          <a:lstStyle/>
          <a:p>
            <a:fld id="{F9623FEF-136A-4C61-A7A5-CF8BD803E325}" type="slidenum">
              <a:rPr lang="en-GB" smtClean="0"/>
              <a:t>12</a:t>
            </a:fld>
            <a:endParaRPr lang="en-GB"/>
          </a:p>
        </p:txBody>
      </p:sp>
    </p:spTree>
    <p:extLst>
      <p:ext uri="{BB962C8B-B14F-4D97-AF65-F5344CB8AC3E}">
        <p14:creationId xmlns:p14="http://schemas.microsoft.com/office/powerpoint/2010/main" val="141678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if the group can guess any problems before you reveal the answers.</a:t>
            </a:r>
          </a:p>
          <a:p>
            <a:endParaRPr lang="en-GB" dirty="0"/>
          </a:p>
        </p:txBody>
      </p:sp>
      <p:sp>
        <p:nvSpPr>
          <p:cNvPr id="4" name="Slide Number Placeholder 3"/>
          <p:cNvSpPr>
            <a:spLocks noGrp="1"/>
          </p:cNvSpPr>
          <p:nvPr>
            <p:ph type="sldNum" sz="quarter" idx="10"/>
          </p:nvPr>
        </p:nvSpPr>
        <p:spPr/>
        <p:txBody>
          <a:bodyPr/>
          <a:lstStyle/>
          <a:p>
            <a:fld id="{F9623FEF-136A-4C61-A7A5-CF8BD803E325}" type="slidenum">
              <a:rPr lang="en-GB" smtClean="0"/>
              <a:t>13</a:t>
            </a:fld>
            <a:endParaRPr lang="en-GB"/>
          </a:p>
        </p:txBody>
      </p:sp>
    </p:spTree>
    <p:extLst>
      <p:ext uri="{BB962C8B-B14F-4D97-AF65-F5344CB8AC3E}">
        <p14:creationId xmlns:p14="http://schemas.microsoft.com/office/powerpoint/2010/main" val="336235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forget – there is also a certificate that you can award when your group has completed a few activities.  Download from </a:t>
            </a:r>
            <a:r>
              <a:rPr lang="en-GB"/>
              <a:t>our website.  </a:t>
            </a:r>
            <a:endParaRPr lang="en-GB" dirty="0"/>
          </a:p>
        </p:txBody>
      </p:sp>
      <p:sp>
        <p:nvSpPr>
          <p:cNvPr id="4" name="Slide Number Placeholder 3"/>
          <p:cNvSpPr>
            <a:spLocks noGrp="1"/>
          </p:cNvSpPr>
          <p:nvPr>
            <p:ph type="sldNum" sz="quarter" idx="10"/>
          </p:nvPr>
        </p:nvSpPr>
        <p:spPr/>
        <p:txBody>
          <a:bodyPr/>
          <a:lstStyle/>
          <a:p>
            <a:fld id="{F9623FEF-136A-4C61-A7A5-CF8BD803E325}" type="slidenum">
              <a:rPr lang="en-GB" smtClean="0"/>
              <a:t>14</a:t>
            </a:fld>
            <a:endParaRPr lang="en-GB"/>
          </a:p>
        </p:txBody>
      </p:sp>
    </p:spTree>
    <p:extLst>
      <p:ext uri="{BB962C8B-B14F-4D97-AF65-F5344CB8AC3E}">
        <p14:creationId xmlns:p14="http://schemas.microsoft.com/office/powerpoint/2010/main" val="71275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Animals: Grey Squirrel, American Signal Crayfish, American Mink, Domestic Cats &amp; Dogs, Zebra Mussel,</a:t>
            </a:r>
            <a:r>
              <a:rPr lang="en-GB" baseline="0" dirty="0"/>
              <a:t> Sika deer, </a:t>
            </a:r>
          </a:p>
          <a:p>
            <a:endParaRPr lang="en-GB" baseline="0" dirty="0"/>
          </a:p>
          <a:p>
            <a:r>
              <a:rPr lang="en-GB" baseline="0" dirty="0"/>
              <a:t>Plants: Japanese Knotweed, Giant Hogweed, American Skunk Cabbage, Himalayan Balsam, White Butterbur, Sitka spruce, Giant rhubarb (</a:t>
            </a:r>
            <a:r>
              <a:rPr lang="en-GB" baseline="0" dirty="0" err="1"/>
              <a:t>Gunnera</a:t>
            </a:r>
            <a:r>
              <a:rPr lang="en-GB" baseline="0" dirty="0"/>
              <a:t>),</a:t>
            </a:r>
            <a:endParaRPr lang="en-GB" dirty="0"/>
          </a:p>
        </p:txBody>
      </p:sp>
      <p:sp>
        <p:nvSpPr>
          <p:cNvPr id="4" name="Slide Number Placeholder 3"/>
          <p:cNvSpPr>
            <a:spLocks noGrp="1"/>
          </p:cNvSpPr>
          <p:nvPr>
            <p:ph type="sldNum" sz="quarter" idx="10"/>
          </p:nvPr>
        </p:nvSpPr>
        <p:spPr/>
        <p:txBody>
          <a:bodyPr/>
          <a:lstStyle/>
          <a:p>
            <a:fld id="{F9623FEF-136A-4C61-A7A5-CF8BD803E325}" type="slidenum">
              <a:rPr lang="en-GB" smtClean="0"/>
              <a:t>4</a:t>
            </a:fld>
            <a:endParaRPr lang="en-GB"/>
          </a:p>
        </p:txBody>
      </p:sp>
    </p:spTree>
    <p:extLst>
      <p:ext uri="{BB962C8B-B14F-4D97-AF65-F5344CB8AC3E}">
        <p14:creationId xmlns:p14="http://schemas.microsoft.com/office/powerpoint/2010/main" val="356627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“invasive” can apply to native species as well as non-native - but this is rare </a:t>
            </a:r>
            <a:r>
              <a:rPr lang="en-GB" dirty="0" err="1"/>
              <a:t>occurance</a:t>
            </a:r>
            <a:r>
              <a:rPr lang="en-GB" dirty="0"/>
              <a:t>. E.g. Bracken is a native species, but is invasive.  </a:t>
            </a:r>
          </a:p>
        </p:txBody>
      </p:sp>
      <p:sp>
        <p:nvSpPr>
          <p:cNvPr id="4" name="Slide Number Placeholder 3"/>
          <p:cNvSpPr>
            <a:spLocks noGrp="1"/>
          </p:cNvSpPr>
          <p:nvPr>
            <p:ph type="sldNum" sz="quarter" idx="5"/>
          </p:nvPr>
        </p:nvSpPr>
        <p:spPr/>
        <p:txBody>
          <a:bodyPr/>
          <a:lstStyle/>
          <a:p>
            <a:fld id="{F9623FEF-136A-4C61-A7A5-CF8BD803E325}" type="slidenum">
              <a:rPr lang="en-GB" smtClean="0"/>
              <a:t>5</a:t>
            </a:fld>
            <a:endParaRPr lang="en-GB"/>
          </a:p>
        </p:txBody>
      </p:sp>
    </p:spTree>
    <p:extLst>
      <p:ext uri="{BB962C8B-B14F-4D97-AF65-F5344CB8AC3E}">
        <p14:creationId xmlns:p14="http://schemas.microsoft.com/office/powerpoint/2010/main" val="376814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term we use a lot; </a:t>
            </a:r>
            <a:r>
              <a:rPr lang="en-GB" b="1" dirty="0"/>
              <a:t>Invasive Non-Native Species - </a:t>
            </a:r>
            <a:r>
              <a:rPr lang="en-GB" dirty="0"/>
              <a:t>also referred to by its acronym “INNS”. </a:t>
            </a:r>
          </a:p>
          <a:p>
            <a:r>
              <a:rPr lang="en-GB" dirty="0"/>
              <a:t>In Europe the term Invasive Alien Species is more commonly used (IAS), but in GB “Non-native” is generally used more often than “Alien”.</a:t>
            </a:r>
          </a:p>
        </p:txBody>
      </p:sp>
      <p:sp>
        <p:nvSpPr>
          <p:cNvPr id="4" name="Slide Number Placeholder 3"/>
          <p:cNvSpPr>
            <a:spLocks noGrp="1"/>
          </p:cNvSpPr>
          <p:nvPr>
            <p:ph type="sldNum" sz="quarter" idx="5"/>
          </p:nvPr>
        </p:nvSpPr>
        <p:spPr/>
        <p:txBody>
          <a:bodyPr/>
          <a:lstStyle/>
          <a:p>
            <a:fld id="{F9623FEF-136A-4C61-A7A5-CF8BD803E325}" type="slidenum">
              <a:rPr lang="en-GB" smtClean="0"/>
              <a:t>6</a:t>
            </a:fld>
            <a:endParaRPr lang="en-GB"/>
          </a:p>
        </p:txBody>
      </p:sp>
    </p:spTree>
    <p:extLst>
      <p:ext uri="{BB962C8B-B14F-4D97-AF65-F5344CB8AC3E}">
        <p14:creationId xmlns:p14="http://schemas.microsoft.com/office/powerpoint/2010/main" val="315170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introduction pathways – Victorian Plant Hunters &amp; Garden Escapees, Fur Farming (Mink), Food Industry (American Signal Crayfish), Pets (goldfish, parakeets), Hitchhikers on migratory animals, in ships ballast tanks etc (Shellfish, oysters, aquatic invertebrates), Global</a:t>
            </a:r>
            <a:r>
              <a:rPr lang="en-GB" baseline="0" dirty="0"/>
              <a:t> Warming (migration of species from further south – beech tree etc)</a:t>
            </a:r>
            <a:endParaRPr lang="en-GB" dirty="0"/>
          </a:p>
        </p:txBody>
      </p:sp>
      <p:sp>
        <p:nvSpPr>
          <p:cNvPr id="4" name="Slide Number Placeholder 3"/>
          <p:cNvSpPr>
            <a:spLocks noGrp="1"/>
          </p:cNvSpPr>
          <p:nvPr>
            <p:ph type="sldNum" sz="quarter" idx="10"/>
          </p:nvPr>
        </p:nvSpPr>
        <p:spPr/>
        <p:txBody>
          <a:bodyPr/>
          <a:lstStyle/>
          <a:p>
            <a:fld id="{F9623FEF-136A-4C61-A7A5-CF8BD803E325}" type="slidenum">
              <a:rPr lang="en-GB" smtClean="0"/>
              <a:t>7</a:t>
            </a:fld>
            <a:endParaRPr lang="en-GB"/>
          </a:p>
        </p:txBody>
      </p:sp>
    </p:spTree>
    <p:extLst>
      <p:ext uri="{BB962C8B-B14F-4D97-AF65-F5344CB8AC3E}">
        <p14:creationId xmlns:p14="http://schemas.microsoft.com/office/powerpoint/2010/main" val="171599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Comparisons can be made to native seed dispersal, except we want to stop the spread of these seeds!</a:t>
            </a:r>
          </a:p>
          <a:p>
            <a:endParaRPr lang="en-GB" dirty="0"/>
          </a:p>
        </p:txBody>
      </p:sp>
      <p:sp>
        <p:nvSpPr>
          <p:cNvPr id="4" name="Slide Number Placeholder 3"/>
          <p:cNvSpPr>
            <a:spLocks noGrp="1"/>
          </p:cNvSpPr>
          <p:nvPr>
            <p:ph type="sldNum" sz="quarter" idx="10"/>
          </p:nvPr>
        </p:nvSpPr>
        <p:spPr/>
        <p:txBody>
          <a:bodyPr/>
          <a:lstStyle/>
          <a:p>
            <a:fld id="{F9623FEF-136A-4C61-A7A5-CF8BD803E325}" type="slidenum">
              <a:rPr lang="en-GB" smtClean="0"/>
              <a:t>8</a:t>
            </a:fld>
            <a:endParaRPr lang="en-GB"/>
          </a:p>
        </p:txBody>
      </p:sp>
    </p:spTree>
    <p:extLst>
      <p:ext uri="{BB962C8B-B14F-4D97-AF65-F5344CB8AC3E}">
        <p14:creationId xmlns:p14="http://schemas.microsoft.com/office/powerpoint/2010/main" val="97595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Rivers,</a:t>
            </a:r>
            <a:r>
              <a:rPr lang="en-GB" baseline="0" dirty="0"/>
              <a:t> Railways, Paths and Roads are main distribution corridors</a:t>
            </a:r>
          </a:p>
          <a:p>
            <a:endParaRPr lang="en-GB" baseline="0" dirty="0"/>
          </a:p>
          <a:p>
            <a:r>
              <a:rPr lang="en-GB" baseline="0" dirty="0"/>
              <a:t>Plants – seeds or root fragments into water, in shoe treads, bike treads, animal fur/feet, dragged by cars/trains </a:t>
            </a:r>
          </a:p>
          <a:p>
            <a:r>
              <a:rPr lang="en-GB" baseline="0" dirty="0"/>
              <a:t>Animals (and eggs etc) – swim/walk (mink move up to 100km from birth), fishing nets, canoes, boats etc</a:t>
            </a:r>
            <a:endParaRPr lang="en-GB" dirty="0"/>
          </a:p>
          <a:p>
            <a:endParaRPr lang="en-GB" dirty="0"/>
          </a:p>
        </p:txBody>
      </p:sp>
      <p:sp>
        <p:nvSpPr>
          <p:cNvPr id="4" name="Slide Number Placeholder 3"/>
          <p:cNvSpPr>
            <a:spLocks noGrp="1"/>
          </p:cNvSpPr>
          <p:nvPr>
            <p:ph type="sldNum" sz="quarter" idx="10"/>
          </p:nvPr>
        </p:nvSpPr>
        <p:spPr/>
        <p:txBody>
          <a:bodyPr/>
          <a:lstStyle/>
          <a:p>
            <a:fld id="{F9623FEF-136A-4C61-A7A5-CF8BD803E325}" type="slidenum">
              <a:rPr lang="en-GB" smtClean="0"/>
              <a:t>9</a:t>
            </a:fld>
            <a:endParaRPr lang="en-GB"/>
          </a:p>
        </p:txBody>
      </p:sp>
    </p:spTree>
    <p:extLst>
      <p:ext uri="{BB962C8B-B14F-4D97-AF65-F5344CB8AC3E}">
        <p14:creationId xmlns:p14="http://schemas.microsoft.com/office/powerpoint/2010/main" val="302105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if the group can guess any problems before you reveal the answers</a:t>
            </a:r>
          </a:p>
          <a:p>
            <a:endParaRPr lang="en-GB" dirty="0"/>
          </a:p>
        </p:txBody>
      </p:sp>
      <p:sp>
        <p:nvSpPr>
          <p:cNvPr id="4" name="Slide Number Placeholder 3"/>
          <p:cNvSpPr>
            <a:spLocks noGrp="1"/>
          </p:cNvSpPr>
          <p:nvPr>
            <p:ph type="sldNum" sz="quarter" idx="10"/>
          </p:nvPr>
        </p:nvSpPr>
        <p:spPr/>
        <p:txBody>
          <a:bodyPr/>
          <a:lstStyle/>
          <a:p>
            <a:fld id="{F9623FEF-136A-4C61-A7A5-CF8BD803E325}" type="slidenum">
              <a:rPr lang="en-GB" smtClean="0"/>
              <a:t>10</a:t>
            </a:fld>
            <a:endParaRPr lang="en-GB"/>
          </a:p>
        </p:txBody>
      </p:sp>
    </p:spTree>
    <p:extLst>
      <p:ext uri="{BB962C8B-B14F-4D97-AF65-F5344CB8AC3E}">
        <p14:creationId xmlns:p14="http://schemas.microsoft.com/office/powerpoint/2010/main" val="384912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if the group can guess any problems before you reveal the answers</a:t>
            </a:r>
          </a:p>
          <a:p>
            <a:endParaRPr lang="en-GB" dirty="0"/>
          </a:p>
        </p:txBody>
      </p:sp>
      <p:sp>
        <p:nvSpPr>
          <p:cNvPr id="4" name="Slide Number Placeholder 3"/>
          <p:cNvSpPr>
            <a:spLocks noGrp="1"/>
          </p:cNvSpPr>
          <p:nvPr>
            <p:ph type="sldNum" sz="quarter" idx="10"/>
          </p:nvPr>
        </p:nvSpPr>
        <p:spPr/>
        <p:txBody>
          <a:bodyPr/>
          <a:lstStyle/>
          <a:p>
            <a:fld id="{F9623FEF-136A-4C61-A7A5-CF8BD803E325}" type="slidenum">
              <a:rPr lang="en-GB" smtClean="0"/>
              <a:t>11</a:t>
            </a:fld>
            <a:endParaRPr lang="en-GB"/>
          </a:p>
        </p:txBody>
      </p:sp>
    </p:spTree>
    <p:extLst>
      <p:ext uri="{BB962C8B-B14F-4D97-AF65-F5344CB8AC3E}">
        <p14:creationId xmlns:p14="http://schemas.microsoft.com/office/powerpoint/2010/main" val="148721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8865-EDDF-462C-A83C-937DBB031314}"/>
              </a:ext>
            </a:extLst>
          </p:cNvPr>
          <p:cNvSpPr>
            <a:spLocks noGrp="1"/>
          </p:cNvSpPr>
          <p:nvPr>
            <p:ph type="title"/>
          </p:nvPr>
        </p:nvSpPr>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B6467286-2D03-4A26-91E7-548409E37269}"/>
              </a:ext>
            </a:extLst>
          </p:cNvPr>
          <p:cNvSpPr>
            <a:spLocks noGrp="1"/>
          </p:cNvSpPr>
          <p:nvPr>
            <p:ph type="body" sz="quarter" idx="10"/>
          </p:nvPr>
        </p:nvSpPr>
        <p:spPr>
          <a:xfrm>
            <a:off x="838202" y="1860550"/>
            <a:ext cx="6665913" cy="1975726"/>
          </a:xfrm>
          <a:prstGeom prst="rect">
            <a:avLst/>
          </a:prstGeom>
        </p:spPr>
        <p:txBody>
          <a:bodyPr/>
          <a:lstStyle>
            <a:lvl1pPr marL="0" indent="0">
              <a:buNone/>
              <a:defRPr b="1">
                <a:solidFill>
                  <a:schemeClr val="accent2"/>
                </a:solidFill>
              </a:defRPr>
            </a:lvl1pPr>
            <a:lvl2pPr>
              <a:defRPr>
                <a:solidFill>
                  <a:schemeClr val="accent1"/>
                </a:solidFill>
              </a:defRPr>
            </a:lvl2pPr>
            <a:lvl3pPr>
              <a:defRPr>
                <a:solidFill>
                  <a:schemeClr val="accent6"/>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3281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riple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913905D-4E58-44DF-9A2E-C39E750CF2C5}"/>
              </a:ext>
            </a:extLst>
          </p:cNvPr>
          <p:cNvSpPr>
            <a:spLocks noGrp="1"/>
          </p:cNvSpPr>
          <p:nvPr>
            <p:ph type="pic" sz="quarter" idx="10"/>
          </p:nvPr>
        </p:nvSpPr>
        <p:spPr>
          <a:xfrm>
            <a:off x="730429" y="1096119"/>
            <a:ext cx="3399129" cy="4887912"/>
          </a:xfrm>
          <a:prstGeom prst="rect">
            <a:avLst/>
          </a:prstGeom>
        </p:spPr>
        <p:txBody>
          <a:bodyPr/>
          <a:lstStyle/>
          <a:p>
            <a:endParaRPr lang="en-GB"/>
          </a:p>
        </p:txBody>
      </p:sp>
      <p:pic>
        <p:nvPicPr>
          <p:cNvPr id="9" name="Picture 8">
            <a:extLst>
              <a:ext uri="{FF2B5EF4-FFF2-40B4-BE49-F238E27FC236}">
                <a16:creationId xmlns:a16="http://schemas.microsoft.com/office/drawing/2014/main" id="{2FF2674E-8964-4C8D-9957-19341A7EF722}"/>
              </a:ext>
            </a:extLst>
          </p:cNvPr>
          <p:cNvPicPr>
            <a:picLocks noChangeAspect="1"/>
          </p:cNvPicPr>
          <p:nvPr userDrawn="1"/>
        </p:nvPicPr>
        <p:blipFill>
          <a:blip r:embed="rId2"/>
          <a:stretch>
            <a:fillRect/>
          </a:stretch>
        </p:blipFill>
        <p:spPr>
          <a:xfrm>
            <a:off x="4663316" y="1100713"/>
            <a:ext cx="2865368" cy="4883319"/>
          </a:xfrm>
          <a:prstGeom prst="rect">
            <a:avLst/>
          </a:prstGeom>
        </p:spPr>
      </p:pic>
      <p:sp>
        <p:nvSpPr>
          <p:cNvPr id="10" name="Picture Placeholder 7">
            <a:extLst>
              <a:ext uri="{FF2B5EF4-FFF2-40B4-BE49-F238E27FC236}">
                <a16:creationId xmlns:a16="http://schemas.microsoft.com/office/drawing/2014/main" id="{DEA66854-B1C5-40B6-A13E-0F625535718B}"/>
              </a:ext>
            </a:extLst>
          </p:cNvPr>
          <p:cNvSpPr>
            <a:spLocks noGrp="1"/>
          </p:cNvSpPr>
          <p:nvPr>
            <p:ph type="pic" sz="quarter" idx="10"/>
          </p:nvPr>
        </p:nvSpPr>
        <p:spPr>
          <a:xfrm>
            <a:off x="4400816" y="1098415"/>
            <a:ext cx="3399129" cy="4887912"/>
          </a:xfrm>
          <a:prstGeom prst="rect">
            <a:avLst/>
          </a:prstGeom>
        </p:spPr>
        <p:txBody>
          <a:bodyPr/>
          <a:lstStyle/>
          <a:p>
            <a:endParaRPr lang="en-GB"/>
          </a:p>
        </p:txBody>
      </p:sp>
      <p:sp>
        <p:nvSpPr>
          <p:cNvPr id="11" name="Picture Placeholder 7">
            <a:extLst>
              <a:ext uri="{FF2B5EF4-FFF2-40B4-BE49-F238E27FC236}">
                <a16:creationId xmlns:a16="http://schemas.microsoft.com/office/drawing/2014/main" id="{FD10A4E2-6A5C-4869-B7F2-BE1DD1E8B69E}"/>
              </a:ext>
            </a:extLst>
          </p:cNvPr>
          <p:cNvSpPr>
            <a:spLocks noGrp="1"/>
          </p:cNvSpPr>
          <p:nvPr>
            <p:ph type="pic" sz="quarter" idx="11"/>
          </p:nvPr>
        </p:nvSpPr>
        <p:spPr>
          <a:xfrm>
            <a:off x="8062445" y="1098415"/>
            <a:ext cx="3353291" cy="4887912"/>
          </a:xfrm>
          <a:prstGeom prst="rect">
            <a:avLst/>
          </a:prstGeom>
        </p:spPr>
        <p:txBody>
          <a:bodyPr/>
          <a:lstStyle/>
          <a:p>
            <a:endParaRPr lang="en-GB"/>
          </a:p>
        </p:txBody>
      </p:sp>
      <p:sp>
        <p:nvSpPr>
          <p:cNvPr id="13" name="Text Placeholder 12">
            <a:extLst>
              <a:ext uri="{FF2B5EF4-FFF2-40B4-BE49-F238E27FC236}">
                <a16:creationId xmlns:a16="http://schemas.microsoft.com/office/drawing/2014/main" id="{97A77E20-93BE-4CD5-952B-A6665AAAFCA3}"/>
              </a:ext>
            </a:extLst>
          </p:cNvPr>
          <p:cNvSpPr>
            <a:spLocks noGrp="1"/>
          </p:cNvSpPr>
          <p:nvPr>
            <p:ph type="body" sz="quarter" idx="12" hasCustomPrompt="1"/>
          </p:nvPr>
        </p:nvSpPr>
        <p:spPr>
          <a:xfrm>
            <a:off x="758395" y="384523"/>
            <a:ext cx="10096500" cy="517525"/>
          </a:xfrm>
          <a:prstGeom prst="rect">
            <a:avLst/>
          </a:prstGeom>
        </p:spPr>
        <p:txBody>
          <a:bodyPr/>
          <a:lstStyle>
            <a:lvl1pPr marL="0" indent="0">
              <a:buNone/>
              <a:defRPr b="1">
                <a:solidFill>
                  <a:schemeClr val="accent2"/>
                </a:solidFill>
              </a:defRPr>
            </a:lvl1pPr>
            <a:lvl2pPr marL="457189" indent="0">
              <a:buNone/>
              <a:defRPr sz="2800" b="1">
                <a:solidFill>
                  <a:schemeClr val="accent2"/>
                </a:solidFill>
              </a:defRPr>
            </a:lvl2pPr>
          </a:lstStyle>
          <a:p>
            <a:pPr lvl="0"/>
            <a:r>
              <a:rPr lang="en-US" dirty="0"/>
              <a:t>Second level</a:t>
            </a:r>
            <a:endParaRPr lang="en-GB" dirty="0"/>
          </a:p>
        </p:txBody>
      </p:sp>
    </p:spTree>
    <p:extLst>
      <p:ext uri="{BB962C8B-B14F-4D97-AF65-F5344CB8AC3E}">
        <p14:creationId xmlns:p14="http://schemas.microsoft.com/office/powerpoint/2010/main" val="6286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 and two pictur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F2674E-8964-4C8D-9957-19341A7EF722}"/>
              </a:ext>
            </a:extLst>
          </p:cNvPr>
          <p:cNvPicPr>
            <a:picLocks noChangeAspect="1"/>
          </p:cNvPicPr>
          <p:nvPr userDrawn="1"/>
        </p:nvPicPr>
        <p:blipFill>
          <a:blip r:embed="rId2"/>
          <a:stretch>
            <a:fillRect/>
          </a:stretch>
        </p:blipFill>
        <p:spPr>
          <a:xfrm>
            <a:off x="4663316" y="1100713"/>
            <a:ext cx="2865368" cy="4883319"/>
          </a:xfrm>
          <a:prstGeom prst="rect">
            <a:avLst/>
          </a:prstGeom>
        </p:spPr>
      </p:pic>
      <p:sp>
        <p:nvSpPr>
          <p:cNvPr id="10" name="Picture Placeholder 7">
            <a:extLst>
              <a:ext uri="{FF2B5EF4-FFF2-40B4-BE49-F238E27FC236}">
                <a16:creationId xmlns:a16="http://schemas.microsoft.com/office/drawing/2014/main" id="{DEA66854-B1C5-40B6-A13E-0F625535718B}"/>
              </a:ext>
            </a:extLst>
          </p:cNvPr>
          <p:cNvSpPr>
            <a:spLocks noGrp="1"/>
          </p:cNvSpPr>
          <p:nvPr>
            <p:ph type="pic" sz="quarter" idx="10"/>
          </p:nvPr>
        </p:nvSpPr>
        <p:spPr>
          <a:xfrm>
            <a:off x="4400816" y="1098415"/>
            <a:ext cx="3399129" cy="4887912"/>
          </a:xfrm>
          <a:prstGeom prst="rect">
            <a:avLst/>
          </a:prstGeom>
        </p:spPr>
        <p:txBody>
          <a:bodyPr/>
          <a:lstStyle/>
          <a:p>
            <a:endParaRPr lang="en-GB"/>
          </a:p>
        </p:txBody>
      </p:sp>
      <p:sp>
        <p:nvSpPr>
          <p:cNvPr id="11" name="Picture Placeholder 7">
            <a:extLst>
              <a:ext uri="{FF2B5EF4-FFF2-40B4-BE49-F238E27FC236}">
                <a16:creationId xmlns:a16="http://schemas.microsoft.com/office/drawing/2014/main" id="{FD10A4E2-6A5C-4869-B7F2-BE1DD1E8B69E}"/>
              </a:ext>
            </a:extLst>
          </p:cNvPr>
          <p:cNvSpPr>
            <a:spLocks noGrp="1"/>
          </p:cNvSpPr>
          <p:nvPr>
            <p:ph type="pic" sz="quarter" idx="11"/>
          </p:nvPr>
        </p:nvSpPr>
        <p:spPr>
          <a:xfrm>
            <a:off x="8062445" y="1098415"/>
            <a:ext cx="3353291" cy="4887912"/>
          </a:xfrm>
          <a:prstGeom prst="rect">
            <a:avLst/>
          </a:prstGeom>
        </p:spPr>
        <p:txBody>
          <a:bodyPr/>
          <a:lstStyle/>
          <a:p>
            <a:endParaRPr lang="en-GB"/>
          </a:p>
        </p:txBody>
      </p:sp>
      <p:sp>
        <p:nvSpPr>
          <p:cNvPr id="13" name="Text Placeholder 12">
            <a:extLst>
              <a:ext uri="{FF2B5EF4-FFF2-40B4-BE49-F238E27FC236}">
                <a16:creationId xmlns:a16="http://schemas.microsoft.com/office/drawing/2014/main" id="{97A77E20-93BE-4CD5-952B-A6665AAAFCA3}"/>
              </a:ext>
            </a:extLst>
          </p:cNvPr>
          <p:cNvSpPr>
            <a:spLocks noGrp="1"/>
          </p:cNvSpPr>
          <p:nvPr>
            <p:ph type="body" sz="quarter" idx="12" hasCustomPrompt="1"/>
          </p:nvPr>
        </p:nvSpPr>
        <p:spPr>
          <a:xfrm>
            <a:off x="758395" y="384523"/>
            <a:ext cx="10096500" cy="517525"/>
          </a:xfrm>
          <a:prstGeom prst="rect">
            <a:avLst/>
          </a:prstGeom>
        </p:spPr>
        <p:txBody>
          <a:bodyPr/>
          <a:lstStyle>
            <a:lvl1pPr marL="0" indent="0">
              <a:buNone/>
              <a:defRPr b="1">
                <a:solidFill>
                  <a:schemeClr val="accent2"/>
                </a:solidFill>
              </a:defRPr>
            </a:lvl1pPr>
            <a:lvl2pPr marL="457189" indent="0">
              <a:buNone/>
              <a:defRPr sz="2800" b="1">
                <a:solidFill>
                  <a:schemeClr val="accent2"/>
                </a:solidFill>
              </a:defRPr>
            </a:lvl2pPr>
          </a:lstStyle>
          <a:p>
            <a:pPr lvl="0"/>
            <a:r>
              <a:rPr lang="en-US" dirty="0"/>
              <a:t>Second level</a:t>
            </a:r>
            <a:endParaRPr lang="en-GB" dirty="0"/>
          </a:p>
        </p:txBody>
      </p:sp>
      <p:sp>
        <p:nvSpPr>
          <p:cNvPr id="3" name="Text Placeholder 2">
            <a:extLst>
              <a:ext uri="{FF2B5EF4-FFF2-40B4-BE49-F238E27FC236}">
                <a16:creationId xmlns:a16="http://schemas.microsoft.com/office/drawing/2014/main" id="{04E86F54-7508-471F-9544-1AE5FA78A9D8}"/>
              </a:ext>
            </a:extLst>
          </p:cNvPr>
          <p:cNvSpPr>
            <a:spLocks noGrp="1"/>
          </p:cNvSpPr>
          <p:nvPr>
            <p:ph type="body" sz="quarter" idx="13" hasCustomPrompt="1"/>
          </p:nvPr>
        </p:nvSpPr>
        <p:spPr>
          <a:xfrm>
            <a:off x="758397" y="1100002"/>
            <a:ext cx="3370263" cy="4884738"/>
          </a:xfrm>
          <a:prstGeom prst="rect">
            <a:avLst/>
          </a:prstGeom>
        </p:spPr>
        <p:txBody>
          <a:bodyPr/>
          <a:lstStyle>
            <a:lvl2pPr marL="457189" indent="0">
              <a:buNone/>
              <a:defRPr>
                <a:solidFill>
                  <a:schemeClr val="accent1"/>
                </a:solidFill>
              </a:defRPr>
            </a:lvl2pPr>
            <a:lvl3pPr marL="914377" indent="0">
              <a:buNone/>
              <a:defRPr>
                <a:solidFill>
                  <a:schemeClr val="accent3"/>
                </a:solidFill>
              </a:defRPr>
            </a:lvl3pPr>
          </a:lstStyle>
          <a:p>
            <a:pPr lvl="1"/>
            <a:r>
              <a:rPr lang="en-US" dirty="0"/>
              <a:t>Second level</a:t>
            </a:r>
          </a:p>
          <a:p>
            <a:pPr lvl="2"/>
            <a:r>
              <a:rPr lang="en-US" dirty="0"/>
              <a:t>Third level</a:t>
            </a:r>
          </a:p>
        </p:txBody>
      </p:sp>
    </p:spTree>
    <p:extLst>
      <p:ext uri="{BB962C8B-B14F-4D97-AF65-F5344CB8AC3E}">
        <p14:creationId xmlns:p14="http://schemas.microsoft.com/office/powerpoint/2010/main" val="3505581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double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913905D-4E58-44DF-9A2E-C39E750CF2C5}"/>
              </a:ext>
            </a:extLst>
          </p:cNvPr>
          <p:cNvSpPr>
            <a:spLocks noGrp="1"/>
          </p:cNvSpPr>
          <p:nvPr>
            <p:ph type="pic" sz="quarter" idx="10"/>
          </p:nvPr>
        </p:nvSpPr>
        <p:spPr>
          <a:xfrm>
            <a:off x="730429" y="1096119"/>
            <a:ext cx="4998345" cy="4887912"/>
          </a:xfrm>
          <a:prstGeom prst="rect">
            <a:avLst/>
          </a:prstGeom>
        </p:spPr>
        <p:txBody>
          <a:bodyPr/>
          <a:lstStyle/>
          <a:p>
            <a:endParaRPr lang="en-GB"/>
          </a:p>
        </p:txBody>
      </p:sp>
      <p:pic>
        <p:nvPicPr>
          <p:cNvPr id="9" name="Picture 8">
            <a:extLst>
              <a:ext uri="{FF2B5EF4-FFF2-40B4-BE49-F238E27FC236}">
                <a16:creationId xmlns:a16="http://schemas.microsoft.com/office/drawing/2014/main" id="{2FF2674E-8964-4C8D-9957-19341A7EF722}"/>
              </a:ext>
            </a:extLst>
          </p:cNvPr>
          <p:cNvPicPr>
            <a:picLocks noChangeAspect="1"/>
          </p:cNvPicPr>
          <p:nvPr userDrawn="1"/>
        </p:nvPicPr>
        <p:blipFill>
          <a:blip r:embed="rId2"/>
          <a:stretch>
            <a:fillRect/>
          </a:stretch>
        </p:blipFill>
        <p:spPr>
          <a:xfrm>
            <a:off x="4663316" y="1100713"/>
            <a:ext cx="2865368" cy="4883319"/>
          </a:xfrm>
          <a:prstGeom prst="rect">
            <a:avLst/>
          </a:prstGeom>
        </p:spPr>
      </p:pic>
      <p:sp>
        <p:nvSpPr>
          <p:cNvPr id="11" name="Picture Placeholder 7">
            <a:extLst>
              <a:ext uri="{FF2B5EF4-FFF2-40B4-BE49-F238E27FC236}">
                <a16:creationId xmlns:a16="http://schemas.microsoft.com/office/drawing/2014/main" id="{FD10A4E2-6A5C-4869-B7F2-BE1DD1E8B69E}"/>
              </a:ext>
            </a:extLst>
          </p:cNvPr>
          <p:cNvSpPr>
            <a:spLocks noGrp="1"/>
          </p:cNvSpPr>
          <p:nvPr>
            <p:ph type="pic" sz="quarter" idx="11"/>
          </p:nvPr>
        </p:nvSpPr>
        <p:spPr>
          <a:xfrm>
            <a:off x="6463234" y="1098415"/>
            <a:ext cx="4952505" cy="4887912"/>
          </a:xfrm>
          <a:prstGeom prst="rect">
            <a:avLst/>
          </a:prstGeom>
        </p:spPr>
        <p:txBody>
          <a:bodyPr/>
          <a:lstStyle/>
          <a:p>
            <a:endParaRPr lang="en-GB"/>
          </a:p>
        </p:txBody>
      </p:sp>
      <p:sp>
        <p:nvSpPr>
          <p:cNvPr id="13" name="Text Placeholder 12">
            <a:extLst>
              <a:ext uri="{FF2B5EF4-FFF2-40B4-BE49-F238E27FC236}">
                <a16:creationId xmlns:a16="http://schemas.microsoft.com/office/drawing/2014/main" id="{97A77E20-93BE-4CD5-952B-A6665AAAFCA3}"/>
              </a:ext>
            </a:extLst>
          </p:cNvPr>
          <p:cNvSpPr>
            <a:spLocks noGrp="1"/>
          </p:cNvSpPr>
          <p:nvPr>
            <p:ph type="body" sz="quarter" idx="12" hasCustomPrompt="1"/>
          </p:nvPr>
        </p:nvSpPr>
        <p:spPr>
          <a:xfrm>
            <a:off x="758395" y="384523"/>
            <a:ext cx="10096500" cy="517525"/>
          </a:xfrm>
          <a:prstGeom prst="rect">
            <a:avLst/>
          </a:prstGeom>
        </p:spPr>
        <p:txBody>
          <a:bodyPr/>
          <a:lstStyle>
            <a:lvl1pPr marL="0" indent="0">
              <a:buNone/>
              <a:defRPr b="1">
                <a:solidFill>
                  <a:schemeClr val="accent2"/>
                </a:solidFill>
              </a:defRPr>
            </a:lvl1pPr>
            <a:lvl2pPr marL="457189" indent="0" algn="l">
              <a:buNone/>
              <a:defRPr sz="2800" b="1">
                <a:solidFill>
                  <a:schemeClr val="accent2"/>
                </a:solidFill>
              </a:defRPr>
            </a:lvl2pPr>
          </a:lstStyle>
          <a:p>
            <a:pPr lvl="0"/>
            <a:r>
              <a:rPr lang="en-US" dirty="0"/>
              <a:t>Second level</a:t>
            </a:r>
            <a:endParaRPr lang="en-GB" dirty="0"/>
          </a:p>
        </p:txBody>
      </p:sp>
    </p:spTree>
    <p:extLst>
      <p:ext uri="{BB962C8B-B14F-4D97-AF65-F5344CB8AC3E}">
        <p14:creationId xmlns:p14="http://schemas.microsoft.com/office/powerpoint/2010/main" val="18302415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ndsacape text box and two pictur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913905D-4E58-44DF-9A2E-C39E750CF2C5}"/>
              </a:ext>
            </a:extLst>
          </p:cNvPr>
          <p:cNvSpPr>
            <a:spLocks noGrp="1"/>
          </p:cNvSpPr>
          <p:nvPr>
            <p:ph type="pic" sz="quarter" idx="10"/>
          </p:nvPr>
        </p:nvSpPr>
        <p:spPr>
          <a:xfrm>
            <a:off x="730429" y="1994053"/>
            <a:ext cx="4998345" cy="3989978"/>
          </a:xfrm>
          <a:prstGeom prst="rect">
            <a:avLst/>
          </a:prstGeom>
        </p:spPr>
        <p:txBody>
          <a:bodyPr/>
          <a:lstStyle/>
          <a:p>
            <a:endParaRPr lang="en-GB"/>
          </a:p>
        </p:txBody>
      </p:sp>
      <p:sp>
        <p:nvSpPr>
          <p:cNvPr id="11" name="Picture Placeholder 7">
            <a:extLst>
              <a:ext uri="{FF2B5EF4-FFF2-40B4-BE49-F238E27FC236}">
                <a16:creationId xmlns:a16="http://schemas.microsoft.com/office/drawing/2014/main" id="{FD10A4E2-6A5C-4869-B7F2-BE1DD1E8B69E}"/>
              </a:ext>
            </a:extLst>
          </p:cNvPr>
          <p:cNvSpPr>
            <a:spLocks noGrp="1"/>
          </p:cNvSpPr>
          <p:nvPr>
            <p:ph type="pic" sz="quarter" idx="11"/>
          </p:nvPr>
        </p:nvSpPr>
        <p:spPr>
          <a:xfrm>
            <a:off x="6463234" y="1994053"/>
            <a:ext cx="4952505" cy="3992274"/>
          </a:xfrm>
          <a:prstGeom prst="rect">
            <a:avLst/>
          </a:prstGeom>
        </p:spPr>
        <p:txBody>
          <a:bodyPr/>
          <a:lstStyle/>
          <a:p>
            <a:endParaRPr lang="en-GB"/>
          </a:p>
        </p:txBody>
      </p:sp>
      <p:sp>
        <p:nvSpPr>
          <p:cNvPr id="7" name="Text Placeholder 6">
            <a:extLst>
              <a:ext uri="{FF2B5EF4-FFF2-40B4-BE49-F238E27FC236}">
                <a16:creationId xmlns:a16="http://schemas.microsoft.com/office/drawing/2014/main" id="{A2CF64DC-8D07-4380-8457-385B98B7AF56}"/>
              </a:ext>
            </a:extLst>
          </p:cNvPr>
          <p:cNvSpPr>
            <a:spLocks noGrp="1"/>
          </p:cNvSpPr>
          <p:nvPr>
            <p:ph type="body" sz="quarter" idx="12" hasCustomPrompt="1"/>
          </p:nvPr>
        </p:nvSpPr>
        <p:spPr>
          <a:xfrm>
            <a:off x="730251" y="595313"/>
            <a:ext cx="10685487" cy="1200436"/>
          </a:xfrm>
          <a:prstGeom prst="rect">
            <a:avLst/>
          </a:prstGeom>
        </p:spPr>
        <p:txBody>
          <a:bodyPr/>
          <a:lstStyle>
            <a:lvl1pPr marL="0" indent="0">
              <a:buNone/>
              <a:defRPr sz="1800">
                <a:solidFill>
                  <a:schemeClr val="tx1"/>
                </a:solidFill>
              </a:defRPr>
            </a:lvl1pPr>
            <a:lvl4pPr marL="1371566" indent="0">
              <a:buNone/>
              <a:defRPr/>
            </a:lvl4pPr>
          </a:lstStyle>
          <a:p>
            <a:pPr lvl="0"/>
            <a:r>
              <a:rPr lang="en-GB" dirty="0"/>
              <a:t>text</a:t>
            </a:r>
          </a:p>
        </p:txBody>
      </p:sp>
    </p:spTree>
    <p:extLst>
      <p:ext uri="{BB962C8B-B14F-4D97-AF65-F5344CB8AC3E}">
        <p14:creationId xmlns:p14="http://schemas.microsoft.com/office/powerpoint/2010/main" val="2026822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913905D-4E58-44DF-9A2E-C39E750CF2C5}"/>
              </a:ext>
            </a:extLst>
          </p:cNvPr>
          <p:cNvSpPr>
            <a:spLocks noGrp="1"/>
          </p:cNvSpPr>
          <p:nvPr>
            <p:ph type="pic" sz="quarter" idx="10"/>
          </p:nvPr>
        </p:nvSpPr>
        <p:spPr>
          <a:xfrm>
            <a:off x="730429" y="1096119"/>
            <a:ext cx="10782201" cy="4887912"/>
          </a:xfrm>
          <a:prstGeom prst="rect">
            <a:avLst/>
          </a:prstGeom>
        </p:spPr>
        <p:txBody>
          <a:bodyPr/>
          <a:lstStyle/>
          <a:p>
            <a:endParaRPr lang="en-GB"/>
          </a:p>
        </p:txBody>
      </p:sp>
      <p:sp>
        <p:nvSpPr>
          <p:cNvPr id="13" name="Text Placeholder 12">
            <a:extLst>
              <a:ext uri="{FF2B5EF4-FFF2-40B4-BE49-F238E27FC236}">
                <a16:creationId xmlns:a16="http://schemas.microsoft.com/office/drawing/2014/main" id="{97A77E20-93BE-4CD5-952B-A6665AAAFCA3}"/>
              </a:ext>
            </a:extLst>
          </p:cNvPr>
          <p:cNvSpPr>
            <a:spLocks noGrp="1"/>
          </p:cNvSpPr>
          <p:nvPr>
            <p:ph type="body" sz="quarter" idx="12" hasCustomPrompt="1"/>
          </p:nvPr>
        </p:nvSpPr>
        <p:spPr>
          <a:xfrm>
            <a:off x="758395" y="384523"/>
            <a:ext cx="10096500" cy="517525"/>
          </a:xfrm>
          <a:prstGeom prst="rect">
            <a:avLst/>
          </a:prstGeom>
        </p:spPr>
        <p:txBody>
          <a:bodyPr/>
          <a:lstStyle>
            <a:lvl1pPr marL="0" indent="0">
              <a:buNone/>
              <a:defRPr b="1">
                <a:solidFill>
                  <a:schemeClr val="accent2"/>
                </a:solidFill>
              </a:defRPr>
            </a:lvl1pPr>
            <a:lvl2pPr marL="457189" indent="0" algn="l">
              <a:buNone/>
              <a:defRPr sz="2800" b="1">
                <a:solidFill>
                  <a:schemeClr val="accent2"/>
                </a:solidFill>
              </a:defRPr>
            </a:lvl2pPr>
          </a:lstStyle>
          <a:p>
            <a:pPr lvl="0"/>
            <a:r>
              <a:rPr lang="en-US" dirty="0"/>
              <a:t>Second level</a:t>
            </a:r>
            <a:endParaRPr lang="en-GB" dirty="0"/>
          </a:p>
        </p:txBody>
      </p:sp>
    </p:spTree>
    <p:extLst>
      <p:ext uri="{BB962C8B-B14F-4D97-AF65-F5344CB8AC3E}">
        <p14:creationId xmlns:p14="http://schemas.microsoft.com/office/powerpoint/2010/main" val="1517365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file:///C:\Users\sisi\Documents\SISI%20Project\Education\Alien%20Detectives\2%20-%20Discover%20INNS\www.invasivespecies.scot\alien-detectives" TargetMode="Externa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16768-3960-4FCB-BD51-8B8E3273D4BA}"/>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Title</a:t>
            </a:r>
            <a:endParaRPr lang="en-GB" dirty="0"/>
          </a:p>
        </p:txBody>
      </p:sp>
      <p:pic>
        <p:nvPicPr>
          <p:cNvPr id="4" name="Picture 3" descr="A picture containing drawing&#10;&#10;Description automatically generated">
            <a:extLst>
              <a:ext uri="{FF2B5EF4-FFF2-40B4-BE49-F238E27FC236}">
                <a16:creationId xmlns:a16="http://schemas.microsoft.com/office/drawing/2014/main" id="{41B5F2DD-F6B0-46FA-A224-F4C6877055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48889" y="234414"/>
            <a:ext cx="1981801" cy="792720"/>
          </a:xfrm>
          <a:prstGeom prst="rect">
            <a:avLst/>
          </a:prstGeom>
        </p:spPr>
      </p:pic>
      <p:sp>
        <p:nvSpPr>
          <p:cNvPr id="9" name="Rectangle: Rounded Corners 8">
            <a:extLst>
              <a:ext uri="{FF2B5EF4-FFF2-40B4-BE49-F238E27FC236}">
                <a16:creationId xmlns:a16="http://schemas.microsoft.com/office/drawing/2014/main" id="{96B085AD-C7E6-4999-932A-305A88D25078}"/>
              </a:ext>
            </a:extLst>
          </p:cNvPr>
          <p:cNvSpPr/>
          <p:nvPr userDrawn="1"/>
        </p:nvSpPr>
        <p:spPr>
          <a:xfrm>
            <a:off x="748409" y="6153734"/>
            <a:ext cx="10695181" cy="469852"/>
          </a:xfrm>
          <a:prstGeom prst="roundRect">
            <a:avLst>
              <a:gd name="adj" fmla="val 18188"/>
            </a:avLst>
          </a:prstGeom>
          <a:solidFill>
            <a:srgbClr val="7EBC4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descr="A picture containing drawing&#10;&#10;Description automatically generated">
            <a:extLst>
              <a:ext uri="{FF2B5EF4-FFF2-40B4-BE49-F238E27FC236}">
                <a16:creationId xmlns:a16="http://schemas.microsoft.com/office/drawing/2014/main" id="{ACD00E05-B98E-4CC3-9A4D-2DB28FF2D75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165970" y="6146701"/>
            <a:ext cx="1185545" cy="473661"/>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8A34121C-07BD-40B7-875A-5ABC1AD280B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13148" y="6201332"/>
            <a:ext cx="1061085" cy="385405"/>
          </a:xfrm>
          <a:prstGeom prst="roundRect">
            <a:avLst/>
          </a:prstGeom>
        </p:spPr>
      </p:pic>
      <p:sp>
        <p:nvSpPr>
          <p:cNvPr id="14" name="Text Box 2">
            <a:extLst>
              <a:ext uri="{FF2B5EF4-FFF2-40B4-BE49-F238E27FC236}">
                <a16:creationId xmlns:a16="http://schemas.microsoft.com/office/drawing/2014/main" id="{59A7FB4D-4C64-47F4-B184-9E9337FA1F2A}"/>
              </a:ext>
            </a:extLst>
          </p:cNvPr>
          <p:cNvSpPr txBox="1">
            <a:spLocks noChangeArrowheads="1"/>
          </p:cNvSpPr>
          <p:nvPr userDrawn="1"/>
        </p:nvSpPr>
        <p:spPr bwMode="auto">
          <a:xfrm>
            <a:off x="2267211" y="6245165"/>
            <a:ext cx="7736981" cy="3540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More activities at: </a:t>
            </a:r>
            <a:r>
              <a:rPr lang="en-GB" sz="16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www.invasivespecies.scot/alien-detectives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49823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4" r:id="rId3"/>
    <p:sldLayoutId id="2147483662" r:id="rId4"/>
    <p:sldLayoutId id="2147483665" r:id="rId5"/>
    <p:sldLayoutId id="2147483663" r:id="rId6"/>
  </p:sldLayoutIdLst>
  <p:txStyles>
    <p:titleStyle>
      <a:lvl1pPr algn="l" defTabSz="914377" rtl="0" eaLnBrk="1" latinLnBrk="0" hangingPunct="1">
        <a:lnSpc>
          <a:spcPct val="90000"/>
        </a:lnSpc>
        <a:spcBef>
          <a:spcPct val="0"/>
        </a:spcBef>
        <a:buNone/>
        <a:defRPr sz="4400" b="1" kern="1200">
          <a:solidFill>
            <a:schemeClr val="accent1"/>
          </a:solidFill>
          <a:effectLst/>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3.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14.xml.rels><?xml version="1.0" encoding="UTF-8" standalone="yes"?>
<Relationships xmlns="http://schemas.openxmlformats.org/package/2006/relationships"><Relationship Id="rId3" Type="http://schemas.openxmlformats.org/officeDocument/2006/relationships/image" Target="../media/image82.jpe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en.wikipedia.org/wiki/File:Globe_Atlantic.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notesSlide" Target="../notesSlides/notesSlide5.xml"/><Relationship Id="rId16" Type="http://schemas.openxmlformats.org/officeDocument/2006/relationships/image" Target="../media/image44.svg"/><Relationship Id="rId20" Type="http://schemas.openxmlformats.org/officeDocument/2006/relationships/image" Target="../media/image48.svg"/><Relationship Id="rId1" Type="http://schemas.openxmlformats.org/officeDocument/2006/relationships/slideLayout" Target="../slideLayouts/slideLayout5.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47.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7.jpeg"/><Relationship Id="rId7"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6.jpeg"/><Relationship Id="rId10" Type="http://schemas.openxmlformats.org/officeDocument/2006/relationships/image" Target="../media/image62.jpeg"/><Relationship Id="rId4" Type="http://schemas.openxmlformats.org/officeDocument/2006/relationships/image" Target="../media/image55.jpeg"/><Relationship Id="rId9"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large tree in a forest&#10;&#10;Description generated with very high confidence">
            <a:extLst>
              <a:ext uri="{FF2B5EF4-FFF2-40B4-BE49-F238E27FC236}">
                <a16:creationId xmlns:a16="http://schemas.microsoft.com/office/drawing/2014/main" id="{10AC0022-1492-4F74-A757-7160167175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11" y="4597411"/>
            <a:ext cx="12251709" cy="1348000"/>
          </a:xfrm>
          <a:prstGeom prst="rect">
            <a:avLst/>
          </a:prstGeom>
        </p:spPr>
      </p:pic>
      <p:sp>
        <p:nvSpPr>
          <p:cNvPr id="24" name="Rectangle 23">
            <a:extLst>
              <a:ext uri="{FF2B5EF4-FFF2-40B4-BE49-F238E27FC236}">
                <a16:creationId xmlns:a16="http://schemas.microsoft.com/office/drawing/2014/main" id="{F9A8482F-4CFC-4CA5-92B0-46E1FF52E858}"/>
              </a:ext>
            </a:extLst>
          </p:cNvPr>
          <p:cNvSpPr/>
          <p:nvPr/>
        </p:nvSpPr>
        <p:spPr>
          <a:xfrm>
            <a:off x="-59711" y="5945410"/>
            <a:ext cx="12251711" cy="1135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3BC1C22D-2F64-4C70-AC83-D284772702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9864" y="6167324"/>
            <a:ext cx="1464860" cy="778933"/>
          </a:xfrm>
          <a:prstGeom prst="rect">
            <a:avLst/>
          </a:prstGeom>
        </p:spPr>
      </p:pic>
      <p:pic>
        <p:nvPicPr>
          <p:cNvPr id="38" name="Picture 37">
            <a:extLst>
              <a:ext uri="{FF2B5EF4-FFF2-40B4-BE49-F238E27FC236}">
                <a16:creationId xmlns:a16="http://schemas.microsoft.com/office/drawing/2014/main" id="{DB8BC210-7A20-4C09-8726-D208C7F071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5640" y="6118325"/>
            <a:ext cx="2167234" cy="789492"/>
          </a:xfrm>
          <a:prstGeom prst="rect">
            <a:avLst/>
          </a:prstGeom>
        </p:spPr>
      </p:pic>
      <p:sp>
        <p:nvSpPr>
          <p:cNvPr id="2" name="Rectangle 1"/>
          <p:cNvSpPr/>
          <p:nvPr/>
        </p:nvSpPr>
        <p:spPr>
          <a:xfrm>
            <a:off x="267774" y="3478999"/>
            <a:ext cx="11656452" cy="707886"/>
          </a:xfrm>
          <a:prstGeom prst="rect">
            <a:avLst/>
          </a:prstGeom>
        </p:spPr>
        <p:txBody>
          <a:bodyPr wrap="square">
            <a:spAutoFit/>
          </a:bodyPr>
          <a:lstStyle/>
          <a:p>
            <a:pPr algn="ctr"/>
            <a:r>
              <a:rPr lang="en-GB" sz="4000" dirty="0">
                <a:solidFill>
                  <a:schemeClr val="accent2"/>
                </a:solidFill>
              </a:rPr>
              <a:t>An introduction to </a:t>
            </a:r>
            <a:r>
              <a:rPr lang="en-GB" sz="4000" b="1" dirty="0">
                <a:solidFill>
                  <a:schemeClr val="accent2"/>
                </a:solidFill>
              </a:rPr>
              <a:t>Invasive Non-Native (Alien) Species</a:t>
            </a:r>
          </a:p>
        </p:txBody>
      </p:sp>
      <p:sp>
        <p:nvSpPr>
          <p:cNvPr id="11" name="Rectangle 10">
            <a:extLst>
              <a:ext uri="{FF2B5EF4-FFF2-40B4-BE49-F238E27FC236}">
                <a16:creationId xmlns:a16="http://schemas.microsoft.com/office/drawing/2014/main" id="{676FB692-5329-45C7-A3A2-F925D67D3D14}"/>
              </a:ext>
            </a:extLst>
          </p:cNvPr>
          <p:cNvSpPr/>
          <p:nvPr/>
        </p:nvSpPr>
        <p:spPr>
          <a:xfrm>
            <a:off x="9788577" y="5295"/>
            <a:ext cx="2403421" cy="1193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lose up of a logo&#10;&#10;Description automatically generated">
            <a:extLst>
              <a:ext uri="{FF2B5EF4-FFF2-40B4-BE49-F238E27FC236}">
                <a16:creationId xmlns:a16="http://schemas.microsoft.com/office/drawing/2014/main" id="{B87AC34D-BDBA-451D-A784-748EDCA32B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59864" y="-38130"/>
            <a:ext cx="8612557" cy="3517128"/>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C9B127C-581E-41AC-BC7D-703E73CD9D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5271" y="5973375"/>
            <a:ext cx="2581457" cy="986592"/>
          </a:xfrm>
          <a:prstGeom prst="rect">
            <a:avLst/>
          </a:prstGeom>
        </p:spPr>
      </p:pic>
    </p:spTree>
    <p:extLst>
      <p:ext uri="{BB962C8B-B14F-4D97-AF65-F5344CB8AC3E}">
        <p14:creationId xmlns:p14="http://schemas.microsoft.com/office/powerpoint/2010/main" val="260898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DD96359-2009-4F4D-A601-F8F777588950}"/>
              </a:ext>
            </a:extLst>
          </p:cNvPr>
          <p:cNvSpPr txBox="1">
            <a:spLocks/>
          </p:cNvSpPr>
          <p:nvPr/>
        </p:nvSpPr>
        <p:spPr>
          <a:xfrm>
            <a:off x="610330" y="552907"/>
            <a:ext cx="777485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What impacts are the aliens having?</a:t>
            </a:r>
          </a:p>
        </p:txBody>
      </p:sp>
      <p:sp>
        <p:nvSpPr>
          <p:cNvPr id="6" name="Rectangle: Rounded Corners 5">
            <a:extLst>
              <a:ext uri="{FF2B5EF4-FFF2-40B4-BE49-F238E27FC236}">
                <a16:creationId xmlns:a16="http://schemas.microsoft.com/office/drawing/2014/main" id="{235D54CE-0743-4800-943D-3F3BF92BFD95}"/>
              </a:ext>
            </a:extLst>
          </p:cNvPr>
          <p:cNvSpPr/>
          <p:nvPr/>
        </p:nvSpPr>
        <p:spPr>
          <a:xfrm>
            <a:off x="505398" y="500440"/>
            <a:ext cx="6412375"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FAE9F7F-2B78-44D3-B7CA-1F5B2C4890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505" y="2259844"/>
            <a:ext cx="1916240" cy="1916240"/>
          </a:xfrm>
          <a:prstGeom prst="ellipse">
            <a:avLst/>
          </a:prstGeom>
        </p:spPr>
      </p:pic>
      <p:sp>
        <p:nvSpPr>
          <p:cNvPr id="9" name="Text Placeholder 3">
            <a:extLst>
              <a:ext uri="{FF2B5EF4-FFF2-40B4-BE49-F238E27FC236}">
                <a16:creationId xmlns:a16="http://schemas.microsoft.com/office/drawing/2014/main" id="{3C6F939D-18B6-4141-9CCC-D8AF7BA4B31F}"/>
              </a:ext>
            </a:extLst>
          </p:cNvPr>
          <p:cNvSpPr txBox="1">
            <a:spLocks/>
          </p:cNvSpPr>
          <p:nvPr/>
        </p:nvSpPr>
        <p:spPr>
          <a:xfrm>
            <a:off x="505398" y="1277378"/>
            <a:ext cx="10896429" cy="836954"/>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Can you think of any problems that invasive non-native </a:t>
            </a:r>
            <a:r>
              <a:rPr lang="en-GB" sz="2800" u="sng" dirty="0"/>
              <a:t>plants</a:t>
            </a:r>
            <a:r>
              <a:rPr lang="en-GB" sz="2800" dirty="0"/>
              <a:t> can cause for our </a:t>
            </a:r>
            <a:r>
              <a:rPr lang="en-GB" sz="2800" dirty="0">
                <a:solidFill>
                  <a:schemeClr val="accent2"/>
                </a:solidFill>
              </a:rPr>
              <a:t>wildlife</a:t>
            </a:r>
            <a:r>
              <a:rPr lang="en-GB" sz="2800" dirty="0"/>
              <a:t> and to the </a:t>
            </a:r>
            <a:r>
              <a:rPr lang="en-GB" sz="2800" dirty="0">
                <a:solidFill>
                  <a:schemeClr val="accent2"/>
                </a:solidFill>
              </a:rPr>
              <a:t>environment</a:t>
            </a:r>
            <a:r>
              <a:rPr lang="en-GB" sz="2800" dirty="0"/>
              <a:t>?</a:t>
            </a:r>
            <a:r>
              <a:rPr lang="en-GB" sz="2800" u="sng" dirty="0"/>
              <a:t> </a:t>
            </a:r>
            <a:endParaRPr lang="en-GB" sz="2800" dirty="0"/>
          </a:p>
        </p:txBody>
      </p:sp>
      <p:sp>
        <p:nvSpPr>
          <p:cNvPr id="10" name="Text Placeholder 3">
            <a:extLst>
              <a:ext uri="{FF2B5EF4-FFF2-40B4-BE49-F238E27FC236}">
                <a16:creationId xmlns:a16="http://schemas.microsoft.com/office/drawing/2014/main" id="{6B4677C3-494E-4633-B873-87BA02623A45}"/>
              </a:ext>
            </a:extLst>
          </p:cNvPr>
          <p:cNvSpPr txBox="1">
            <a:spLocks/>
          </p:cNvSpPr>
          <p:nvPr/>
        </p:nvSpPr>
        <p:spPr>
          <a:xfrm>
            <a:off x="635511" y="4312419"/>
            <a:ext cx="2446091" cy="177870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Invasive plants out-compete native flowers. They grow fast and take over, shading out native plants.</a:t>
            </a:r>
          </a:p>
        </p:txBody>
      </p:sp>
      <p:pic>
        <p:nvPicPr>
          <p:cNvPr id="11" name="Picture 10" descr="A close up of a flower&#10;&#10;Description automatically generated">
            <a:extLst>
              <a:ext uri="{FF2B5EF4-FFF2-40B4-BE49-F238E27FC236}">
                <a16:creationId xmlns:a16="http://schemas.microsoft.com/office/drawing/2014/main" id="{DE4827D6-386E-4760-907D-10694D27B9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3703" y="2284227"/>
            <a:ext cx="1916240" cy="1916240"/>
          </a:xfrm>
          <a:prstGeom prst="ellipse">
            <a:avLst/>
          </a:prstGeom>
        </p:spPr>
      </p:pic>
      <p:sp>
        <p:nvSpPr>
          <p:cNvPr id="12" name="Text Placeholder 3">
            <a:extLst>
              <a:ext uri="{FF2B5EF4-FFF2-40B4-BE49-F238E27FC236}">
                <a16:creationId xmlns:a16="http://schemas.microsoft.com/office/drawing/2014/main" id="{50E17C64-DD82-4F53-9D27-E7688A9DEB3D}"/>
              </a:ext>
            </a:extLst>
          </p:cNvPr>
          <p:cNvSpPr txBox="1">
            <a:spLocks/>
          </p:cNvSpPr>
          <p:nvPr/>
        </p:nvSpPr>
        <p:spPr>
          <a:xfrm>
            <a:off x="3390296" y="4307295"/>
            <a:ext cx="2214925" cy="177870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Invasive plants have big, showy, flowers which attract pollinators away from native flowers.</a:t>
            </a:r>
          </a:p>
        </p:txBody>
      </p:sp>
      <p:pic>
        <p:nvPicPr>
          <p:cNvPr id="14" name="Picture 13" descr="A close up of a tree&#10;&#10;Description automatically generated">
            <a:extLst>
              <a:ext uri="{FF2B5EF4-FFF2-40B4-BE49-F238E27FC236}">
                <a16:creationId xmlns:a16="http://schemas.microsoft.com/office/drawing/2014/main" id="{55D4F7E0-EE7C-45CF-A806-996D8FAD35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247902" y="2305362"/>
            <a:ext cx="1916240" cy="1916240"/>
          </a:xfrm>
          <a:prstGeom prst="ellipse">
            <a:avLst/>
          </a:prstGeom>
        </p:spPr>
      </p:pic>
      <p:sp>
        <p:nvSpPr>
          <p:cNvPr id="15" name="Text Placeholder 3">
            <a:extLst>
              <a:ext uri="{FF2B5EF4-FFF2-40B4-BE49-F238E27FC236}">
                <a16:creationId xmlns:a16="http://schemas.microsoft.com/office/drawing/2014/main" id="{D853C3ED-7DFA-4979-9857-42DBF161645A}"/>
              </a:ext>
            </a:extLst>
          </p:cNvPr>
          <p:cNvSpPr txBox="1">
            <a:spLocks/>
          </p:cNvSpPr>
          <p:nvPr/>
        </p:nvSpPr>
        <p:spPr>
          <a:xfrm>
            <a:off x="6035222" y="4307295"/>
            <a:ext cx="2459265" cy="1778711"/>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Invasive plants have weak root systems which leads to bank erosion and a risk of flooding.</a:t>
            </a:r>
          </a:p>
        </p:txBody>
      </p:sp>
      <p:sp>
        <p:nvSpPr>
          <p:cNvPr id="20" name="Text Placeholder 3">
            <a:extLst>
              <a:ext uri="{FF2B5EF4-FFF2-40B4-BE49-F238E27FC236}">
                <a16:creationId xmlns:a16="http://schemas.microsoft.com/office/drawing/2014/main" id="{D86BB88D-8DBD-4D3A-B2D0-6F850CD80CA8}"/>
              </a:ext>
            </a:extLst>
          </p:cNvPr>
          <p:cNvSpPr txBox="1">
            <a:spLocks/>
          </p:cNvSpPr>
          <p:nvPr/>
        </p:nvSpPr>
        <p:spPr>
          <a:xfrm>
            <a:off x="8799185" y="4487179"/>
            <a:ext cx="2884383" cy="141894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2400" dirty="0"/>
          </a:p>
        </p:txBody>
      </p:sp>
      <p:sp>
        <p:nvSpPr>
          <p:cNvPr id="16" name="Text Placeholder 3">
            <a:extLst>
              <a:ext uri="{FF2B5EF4-FFF2-40B4-BE49-F238E27FC236}">
                <a16:creationId xmlns:a16="http://schemas.microsoft.com/office/drawing/2014/main" id="{AD5E4514-80D7-4ED7-B4E4-2413C47B0B86}"/>
              </a:ext>
            </a:extLst>
          </p:cNvPr>
          <p:cNvSpPr txBox="1">
            <a:spLocks/>
          </p:cNvSpPr>
          <p:nvPr/>
        </p:nvSpPr>
        <p:spPr>
          <a:xfrm>
            <a:off x="8791317" y="4307295"/>
            <a:ext cx="2446091" cy="207339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Invasive plants change the habitat of the riverbank which  affects the insects and animals that live there.</a:t>
            </a:r>
          </a:p>
        </p:txBody>
      </p:sp>
      <p:pic>
        <p:nvPicPr>
          <p:cNvPr id="18" name="Picture 17">
            <a:extLst>
              <a:ext uri="{FF2B5EF4-FFF2-40B4-BE49-F238E27FC236}">
                <a16:creationId xmlns:a16="http://schemas.microsoft.com/office/drawing/2014/main" id="{D32484E0-207B-455E-8473-D355CA98442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2101" y="2305363"/>
            <a:ext cx="1916239" cy="1916239"/>
          </a:xfrm>
          <a:prstGeom prst="ellipse">
            <a:avLst/>
          </a:prstGeom>
        </p:spPr>
      </p:pic>
    </p:spTree>
    <p:extLst>
      <p:ext uri="{BB962C8B-B14F-4D97-AF65-F5344CB8AC3E}">
        <p14:creationId xmlns:p14="http://schemas.microsoft.com/office/powerpoint/2010/main" val="3200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DD96359-2009-4F4D-A601-F8F777588950}"/>
              </a:ext>
            </a:extLst>
          </p:cNvPr>
          <p:cNvSpPr txBox="1">
            <a:spLocks/>
          </p:cNvSpPr>
          <p:nvPr/>
        </p:nvSpPr>
        <p:spPr>
          <a:xfrm>
            <a:off x="610330" y="552907"/>
            <a:ext cx="777485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What impacts are the aliens having?</a:t>
            </a:r>
          </a:p>
        </p:txBody>
      </p:sp>
      <p:sp>
        <p:nvSpPr>
          <p:cNvPr id="6" name="Rectangle: Rounded Corners 5">
            <a:extLst>
              <a:ext uri="{FF2B5EF4-FFF2-40B4-BE49-F238E27FC236}">
                <a16:creationId xmlns:a16="http://schemas.microsoft.com/office/drawing/2014/main" id="{235D54CE-0743-4800-943D-3F3BF92BFD95}"/>
              </a:ext>
            </a:extLst>
          </p:cNvPr>
          <p:cNvSpPr/>
          <p:nvPr/>
        </p:nvSpPr>
        <p:spPr>
          <a:xfrm>
            <a:off x="505398" y="500440"/>
            <a:ext cx="6412375"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3">
            <a:extLst>
              <a:ext uri="{FF2B5EF4-FFF2-40B4-BE49-F238E27FC236}">
                <a16:creationId xmlns:a16="http://schemas.microsoft.com/office/drawing/2014/main" id="{3C6F939D-18B6-4141-9CCC-D8AF7BA4B31F}"/>
              </a:ext>
            </a:extLst>
          </p:cNvPr>
          <p:cNvSpPr txBox="1">
            <a:spLocks/>
          </p:cNvSpPr>
          <p:nvPr/>
        </p:nvSpPr>
        <p:spPr>
          <a:xfrm>
            <a:off x="526075" y="1340444"/>
            <a:ext cx="10896429" cy="836954"/>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Can you think of any problems that invasive non-native </a:t>
            </a:r>
            <a:r>
              <a:rPr lang="en-GB" sz="2800" u="sng" dirty="0"/>
              <a:t>animals</a:t>
            </a:r>
            <a:r>
              <a:rPr lang="en-GB" sz="2800" dirty="0"/>
              <a:t> can cause for our </a:t>
            </a:r>
            <a:r>
              <a:rPr lang="en-GB" sz="2800" dirty="0">
                <a:solidFill>
                  <a:schemeClr val="accent2"/>
                </a:solidFill>
              </a:rPr>
              <a:t>wildlife</a:t>
            </a:r>
            <a:r>
              <a:rPr lang="en-GB" sz="2800" dirty="0"/>
              <a:t> and to the </a:t>
            </a:r>
            <a:r>
              <a:rPr lang="en-GB" sz="2800" dirty="0">
                <a:solidFill>
                  <a:schemeClr val="accent2"/>
                </a:solidFill>
              </a:rPr>
              <a:t>environment</a:t>
            </a:r>
            <a:r>
              <a:rPr lang="en-GB" sz="2800" dirty="0"/>
              <a:t>?</a:t>
            </a:r>
            <a:r>
              <a:rPr lang="en-GB" sz="2800" u="sng" dirty="0"/>
              <a:t> </a:t>
            </a:r>
            <a:endParaRPr lang="en-GB" sz="2800" dirty="0"/>
          </a:p>
        </p:txBody>
      </p:sp>
      <p:sp>
        <p:nvSpPr>
          <p:cNvPr id="10" name="Text Placeholder 3">
            <a:extLst>
              <a:ext uri="{FF2B5EF4-FFF2-40B4-BE49-F238E27FC236}">
                <a16:creationId xmlns:a16="http://schemas.microsoft.com/office/drawing/2014/main" id="{6B4677C3-494E-4633-B873-87BA02623A45}"/>
              </a:ext>
            </a:extLst>
          </p:cNvPr>
          <p:cNvSpPr txBox="1">
            <a:spLocks/>
          </p:cNvSpPr>
          <p:nvPr/>
        </p:nvSpPr>
        <p:spPr>
          <a:xfrm>
            <a:off x="799505" y="4381110"/>
            <a:ext cx="2210994" cy="177870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t>Predation.</a:t>
            </a:r>
            <a:br>
              <a:rPr lang="en-GB" sz="2000" dirty="0"/>
            </a:br>
            <a:r>
              <a:rPr lang="en-GB" sz="2000" dirty="0"/>
              <a:t>American mink prey on water voles and ground nesting birds, devastating their populations.</a:t>
            </a:r>
          </a:p>
        </p:txBody>
      </p:sp>
      <p:sp>
        <p:nvSpPr>
          <p:cNvPr id="12" name="Text Placeholder 3">
            <a:extLst>
              <a:ext uri="{FF2B5EF4-FFF2-40B4-BE49-F238E27FC236}">
                <a16:creationId xmlns:a16="http://schemas.microsoft.com/office/drawing/2014/main" id="{50E17C64-DD82-4F53-9D27-E7688A9DEB3D}"/>
              </a:ext>
            </a:extLst>
          </p:cNvPr>
          <p:cNvSpPr txBox="1">
            <a:spLocks/>
          </p:cNvSpPr>
          <p:nvPr/>
        </p:nvSpPr>
        <p:spPr>
          <a:xfrm>
            <a:off x="3447738" y="4339811"/>
            <a:ext cx="2488367" cy="177870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t>Competition.</a:t>
            </a:r>
            <a:br>
              <a:rPr lang="en-GB" sz="2000" b="1" dirty="0"/>
            </a:br>
            <a:r>
              <a:rPr lang="en-GB" sz="2000" dirty="0"/>
              <a:t>Ring-necked parakeets compete with native birds for nest sites and for food.</a:t>
            </a:r>
            <a:br>
              <a:rPr lang="en-GB" sz="2000" b="1" dirty="0"/>
            </a:br>
            <a:endParaRPr lang="en-GB" sz="2000" b="1" dirty="0"/>
          </a:p>
        </p:txBody>
      </p:sp>
      <p:sp>
        <p:nvSpPr>
          <p:cNvPr id="15" name="Text Placeholder 3">
            <a:extLst>
              <a:ext uri="{FF2B5EF4-FFF2-40B4-BE49-F238E27FC236}">
                <a16:creationId xmlns:a16="http://schemas.microsoft.com/office/drawing/2014/main" id="{D853C3ED-7DFA-4979-9857-42DBF161645A}"/>
              </a:ext>
            </a:extLst>
          </p:cNvPr>
          <p:cNvSpPr txBox="1">
            <a:spLocks/>
          </p:cNvSpPr>
          <p:nvPr/>
        </p:nvSpPr>
        <p:spPr>
          <a:xfrm>
            <a:off x="6255897" y="4339809"/>
            <a:ext cx="2736367" cy="1778711"/>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t>Carry disease.</a:t>
            </a:r>
            <a:br>
              <a:rPr lang="en-GB" sz="2000" b="1" dirty="0"/>
            </a:br>
            <a:r>
              <a:rPr lang="en-GB" sz="2000" dirty="0"/>
              <a:t>Grey squirrels carry a virus which though it doesn’t affect them is deadly to our native red squirrels.</a:t>
            </a:r>
          </a:p>
        </p:txBody>
      </p:sp>
      <p:pic>
        <p:nvPicPr>
          <p:cNvPr id="17" name="Picture 16">
            <a:extLst>
              <a:ext uri="{FF2B5EF4-FFF2-40B4-BE49-F238E27FC236}">
                <a16:creationId xmlns:a16="http://schemas.microsoft.com/office/drawing/2014/main" id="{BE4CF501-26A0-4F7B-8BCC-9007E7DEDC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3512" y="2344783"/>
            <a:ext cx="1916240" cy="1916240"/>
          </a:xfrm>
          <a:prstGeom prst="ellipse">
            <a:avLst/>
          </a:prstGeom>
        </p:spPr>
      </p:pic>
      <p:pic>
        <p:nvPicPr>
          <p:cNvPr id="19" name="Picture 18">
            <a:extLst>
              <a:ext uri="{FF2B5EF4-FFF2-40B4-BE49-F238E27FC236}">
                <a16:creationId xmlns:a16="http://schemas.microsoft.com/office/drawing/2014/main" id="{6F3B0496-478D-41D0-BD45-49BDDE1AB5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7722" y="2344783"/>
            <a:ext cx="1914560" cy="1916240"/>
          </a:xfrm>
          <a:prstGeom prst="ellipse">
            <a:avLst/>
          </a:prstGeom>
        </p:spPr>
      </p:pic>
      <p:sp>
        <p:nvSpPr>
          <p:cNvPr id="20" name="Text Placeholder 3">
            <a:extLst>
              <a:ext uri="{FF2B5EF4-FFF2-40B4-BE49-F238E27FC236}">
                <a16:creationId xmlns:a16="http://schemas.microsoft.com/office/drawing/2014/main" id="{D86BB88D-8DBD-4D3A-B2D0-6F850CD80CA8}"/>
              </a:ext>
            </a:extLst>
          </p:cNvPr>
          <p:cNvSpPr txBox="1">
            <a:spLocks/>
          </p:cNvSpPr>
          <p:nvPr/>
        </p:nvSpPr>
        <p:spPr>
          <a:xfrm>
            <a:off x="8992264" y="4339809"/>
            <a:ext cx="2545256" cy="141894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dirty="0"/>
              <a:t>Hybridisation.</a:t>
            </a:r>
            <a:br>
              <a:rPr lang="en-GB" sz="2000" b="1" dirty="0"/>
            </a:br>
            <a:r>
              <a:rPr lang="en-GB" sz="2000" dirty="0"/>
              <a:t>Sika deer interbreed with native Red deer, causing a hybrid deer.</a:t>
            </a:r>
            <a:endParaRPr lang="en-GB" sz="2000" b="1" dirty="0"/>
          </a:p>
        </p:txBody>
      </p:sp>
      <p:pic>
        <p:nvPicPr>
          <p:cNvPr id="4" name="Picture 3" descr="A squirrel on a branch&#10;&#10;Description automatically generated">
            <a:extLst>
              <a:ext uri="{FF2B5EF4-FFF2-40B4-BE49-F238E27FC236}">
                <a16:creationId xmlns:a16="http://schemas.microsoft.com/office/drawing/2014/main" id="{1622BF31-A32E-4DB8-A408-4F241B5E52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67819" y="2337940"/>
            <a:ext cx="1916240" cy="1916240"/>
          </a:xfrm>
          <a:prstGeom prst="ellipse">
            <a:avLst/>
          </a:prstGeom>
        </p:spPr>
      </p:pic>
      <p:pic>
        <p:nvPicPr>
          <p:cNvPr id="18" name="Picture 17">
            <a:extLst>
              <a:ext uri="{FF2B5EF4-FFF2-40B4-BE49-F238E27FC236}">
                <a16:creationId xmlns:a16="http://schemas.microsoft.com/office/drawing/2014/main" id="{E8329109-0511-4530-B095-ABEB509584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06772" y="2337940"/>
            <a:ext cx="1916240" cy="1916240"/>
          </a:xfrm>
          <a:prstGeom prst="ellipse">
            <a:avLst/>
          </a:prstGeom>
        </p:spPr>
      </p:pic>
    </p:spTree>
    <p:extLst>
      <p:ext uri="{BB962C8B-B14F-4D97-AF65-F5344CB8AC3E}">
        <p14:creationId xmlns:p14="http://schemas.microsoft.com/office/powerpoint/2010/main" val="262256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DD96359-2009-4F4D-A601-F8F777588950}"/>
              </a:ext>
            </a:extLst>
          </p:cNvPr>
          <p:cNvSpPr txBox="1">
            <a:spLocks/>
          </p:cNvSpPr>
          <p:nvPr/>
        </p:nvSpPr>
        <p:spPr>
          <a:xfrm>
            <a:off x="610330" y="552907"/>
            <a:ext cx="777485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What impacts are the aliens having?</a:t>
            </a:r>
          </a:p>
        </p:txBody>
      </p:sp>
      <p:sp>
        <p:nvSpPr>
          <p:cNvPr id="6" name="Rectangle: Rounded Corners 5">
            <a:extLst>
              <a:ext uri="{FF2B5EF4-FFF2-40B4-BE49-F238E27FC236}">
                <a16:creationId xmlns:a16="http://schemas.microsoft.com/office/drawing/2014/main" id="{235D54CE-0743-4800-943D-3F3BF92BFD95}"/>
              </a:ext>
            </a:extLst>
          </p:cNvPr>
          <p:cNvSpPr/>
          <p:nvPr/>
        </p:nvSpPr>
        <p:spPr>
          <a:xfrm>
            <a:off x="505398" y="500440"/>
            <a:ext cx="6412375"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FAE9F7F-2B78-44D3-B7CA-1F5B2C4890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305" y="2301667"/>
            <a:ext cx="1843224" cy="1843224"/>
          </a:xfrm>
          <a:prstGeom prst="ellipse">
            <a:avLst/>
          </a:prstGeom>
        </p:spPr>
      </p:pic>
      <p:sp>
        <p:nvSpPr>
          <p:cNvPr id="9" name="Text Placeholder 3">
            <a:extLst>
              <a:ext uri="{FF2B5EF4-FFF2-40B4-BE49-F238E27FC236}">
                <a16:creationId xmlns:a16="http://schemas.microsoft.com/office/drawing/2014/main" id="{3C6F939D-18B6-4141-9CCC-D8AF7BA4B31F}"/>
              </a:ext>
            </a:extLst>
          </p:cNvPr>
          <p:cNvSpPr txBox="1">
            <a:spLocks/>
          </p:cNvSpPr>
          <p:nvPr/>
        </p:nvSpPr>
        <p:spPr>
          <a:xfrm>
            <a:off x="526075" y="1308912"/>
            <a:ext cx="10896429" cy="933404"/>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Invasive non-native species can also cause problems </a:t>
            </a:r>
            <a:r>
              <a:rPr lang="en-GB" sz="2800" dirty="0">
                <a:solidFill>
                  <a:schemeClr val="accent2"/>
                </a:solidFill>
              </a:rPr>
              <a:t>to our well-being </a:t>
            </a:r>
            <a:r>
              <a:rPr lang="en-GB" sz="2800" dirty="0"/>
              <a:t>and </a:t>
            </a:r>
            <a:r>
              <a:rPr lang="en-GB" sz="2800" dirty="0">
                <a:solidFill>
                  <a:schemeClr val="accent2"/>
                </a:solidFill>
              </a:rPr>
              <a:t>our way of life. </a:t>
            </a:r>
            <a:r>
              <a:rPr lang="en-GB" sz="2800" dirty="0"/>
              <a:t>Can you think of any ways they impact on us?</a:t>
            </a:r>
          </a:p>
        </p:txBody>
      </p:sp>
      <p:sp>
        <p:nvSpPr>
          <p:cNvPr id="10" name="Text Placeholder 3">
            <a:extLst>
              <a:ext uri="{FF2B5EF4-FFF2-40B4-BE49-F238E27FC236}">
                <a16:creationId xmlns:a16="http://schemas.microsoft.com/office/drawing/2014/main" id="{6B4677C3-494E-4633-B873-87BA02623A45}"/>
              </a:ext>
            </a:extLst>
          </p:cNvPr>
          <p:cNvSpPr txBox="1">
            <a:spLocks/>
          </p:cNvSpPr>
          <p:nvPr/>
        </p:nvSpPr>
        <p:spPr>
          <a:xfrm>
            <a:off x="406138" y="4340857"/>
            <a:ext cx="1948882" cy="1418944"/>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The sap of Giant hogweed causes severe skin burns and blisters.</a:t>
            </a:r>
          </a:p>
        </p:txBody>
      </p:sp>
      <p:pic>
        <p:nvPicPr>
          <p:cNvPr id="11" name="Picture 10">
            <a:extLst>
              <a:ext uri="{FF2B5EF4-FFF2-40B4-BE49-F238E27FC236}">
                <a16:creationId xmlns:a16="http://schemas.microsoft.com/office/drawing/2014/main" id="{DE4827D6-386E-4760-907D-10694D27B9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86566" y="2216859"/>
            <a:ext cx="1916240" cy="1916240"/>
          </a:xfrm>
          <a:prstGeom prst="ellipse">
            <a:avLst/>
          </a:prstGeom>
        </p:spPr>
      </p:pic>
      <p:sp>
        <p:nvSpPr>
          <p:cNvPr id="12" name="Text Placeholder 3">
            <a:extLst>
              <a:ext uri="{FF2B5EF4-FFF2-40B4-BE49-F238E27FC236}">
                <a16:creationId xmlns:a16="http://schemas.microsoft.com/office/drawing/2014/main" id="{50E17C64-DD82-4F53-9D27-E7688A9DEB3D}"/>
              </a:ext>
            </a:extLst>
          </p:cNvPr>
          <p:cNvSpPr txBox="1">
            <a:spLocks/>
          </p:cNvSpPr>
          <p:nvPr/>
        </p:nvSpPr>
        <p:spPr>
          <a:xfrm>
            <a:off x="2538197" y="4331572"/>
            <a:ext cx="2248803" cy="1772292"/>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Japanese knotweed can grow through cracks and damage property - costing a lot of money to remove.</a:t>
            </a:r>
          </a:p>
        </p:txBody>
      </p:sp>
      <p:pic>
        <p:nvPicPr>
          <p:cNvPr id="14" name="Picture 13">
            <a:extLst>
              <a:ext uri="{FF2B5EF4-FFF2-40B4-BE49-F238E27FC236}">
                <a16:creationId xmlns:a16="http://schemas.microsoft.com/office/drawing/2014/main" id="{55D4F7E0-EE7C-45CF-A806-996D8FAD35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5157843" y="2191403"/>
            <a:ext cx="1916239" cy="1916239"/>
          </a:xfrm>
          <a:prstGeom prst="ellipse">
            <a:avLst/>
          </a:prstGeom>
        </p:spPr>
      </p:pic>
      <p:sp>
        <p:nvSpPr>
          <p:cNvPr id="15" name="Text Placeholder 3">
            <a:extLst>
              <a:ext uri="{FF2B5EF4-FFF2-40B4-BE49-F238E27FC236}">
                <a16:creationId xmlns:a16="http://schemas.microsoft.com/office/drawing/2014/main" id="{D853C3ED-7DFA-4979-9857-42DBF161645A}"/>
              </a:ext>
            </a:extLst>
          </p:cNvPr>
          <p:cNvSpPr txBox="1">
            <a:spLocks/>
          </p:cNvSpPr>
          <p:nvPr/>
        </p:nvSpPr>
        <p:spPr>
          <a:xfrm>
            <a:off x="5026849" y="4325153"/>
            <a:ext cx="2248803" cy="1778711"/>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Invasive plants can grow very large and can block footpaths for walking and access to rivers for fishing.</a:t>
            </a:r>
          </a:p>
        </p:txBody>
      </p:sp>
      <p:pic>
        <p:nvPicPr>
          <p:cNvPr id="19" name="Picture 18">
            <a:extLst>
              <a:ext uri="{FF2B5EF4-FFF2-40B4-BE49-F238E27FC236}">
                <a16:creationId xmlns:a16="http://schemas.microsoft.com/office/drawing/2014/main" id="{6F3B0496-478D-41D0-BD45-49BDDE1AB5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28364" y="2216859"/>
            <a:ext cx="1916239" cy="1916239"/>
          </a:xfrm>
          <a:prstGeom prst="ellipse">
            <a:avLst/>
          </a:prstGeom>
        </p:spPr>
      </p:pic>
      <p:sp>
        <p:nvSpPr>
          <p:cNvPr id="20" name="Text Placeholder 3">
            <a:extLst>
              <a:ext uri="{FF2B5EF4-FFF2-40B4-BE49-F238E27FC236}">
                <a16:creationId xmlns:a16="http://schemas.microsoft.com/office/drawing/2014/main" id="{D86BB88D-8DBD-4D3A-B2D0-6F850CD80CA8}"/>
              </a:ext>
            </a:extLst>
          </p:cNvPr>
          <p:cNvSpPr txBox="1">
            <a:spLocks/>
          </p:cNvSpPr>
          <p:nvPr/>
        </p:nvSpPr>
        <p:spPr>
          <a:xfrm>
            <a:off x="7458829" y="4331572"/>
            <a:ext cx="2227618" cy="141894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Invasive water plants block rivers and canals and prevent boats sailing on them.</a:t>
            </a:r>
          </a:p>
        </p:txBody>
      </p:sp>
      <p:sp>
        <p:nvSpPr>
          <p:cNvPr id="13" name="Text Placeholder 3">
            <a:extLst>
              <a:ext uri="{FF2B5EF4-FFF2-40B4-BE49-F238E27FC236}">
                <a16:creationId xmlns:a16="http://schemas.microsoft.com/office/drawing/2014/main" id="{24B5A68C-6B7C-4DB2-9B3B-972B784264CB}"/>
              </a:ext>
            </a:extLst>
          </p:cNvPr>
          <p:cNvSpPr txBox="1">
            <a:spLocks/>
          </p:cNvSpPr>
          <p:nvPr/>
        </p:nvSpPr>
        <p:spPr>
          <a:xfrm>
            <a:off x="9821027" y="4331573"/>
            <a:ext cx="1916238" cy="1418944"/>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Rabbits and deer cause damage to trees and agricultural crops.</a:t>
            </a:r>
          </a:p>
        </p:txBody>
      </p:sp>
      <p:pic>
        <p:nvPicPr>
          <p:cNvPr id="3" name="Picture 2" descr="A plant in a garden&#10;&#10;Description automatically generated">
            <a:extLst>
              <a:ext uri="{FF2B5EF4-FFF2-40B4-BE49-F238E27FC236}">
                <a16:creationId xmlns:a16="http://schemas.microsoft.com/office/drawing/2014/main" id="{534A08DB-8A68-4EDE-B2CB-8C500F7865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912"/>
          <a:stretch/>
        </p:blipFill>
        <p:spPr>
          <a:xfrm>
            <a:off x="9898885" y="2191402"/>
            <a:ext cx="1916239" cy="1916239"/>
          </a:xfrm>
          <a:prstGeom prst="ellipse">
            <a:avLst/>
          </a:prstGeom>
        </p:spPr>
      </p:pic>
    </p:spTree>
    <p:extLst>
      <p:ext uri="{BB962C8B-B14F-4D97-AF65-F5344CB8AC3E}">
        <p14:creationId xmlns:p14="http://schemas.microsoft.com/office/powerpoint/2010/main" val="4419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DD96359-2009-4F4D-A601-F8F777588950}"/>
              </a:ext>
            </a:extLst>
          </p:cNvPr>
          <p:cNvSpPr txBox="1">
            <a:spLocks/>
          </p:cNvSpPr>
          <p:nvPr/>
        </p:nvSpPr>
        <p:spPr>
          <a:xfrm>
            <a:off x="610330" y="552907"/>
            <a:ext cx="522206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Can we stop the aliens?</a:t>
            </a:r>
          </a:p>
        </p:txBody>
      </p:sp>
      <p:sp>
        <p:nvSpPr>
          <p:cNvPr id="6" name="Rectangle: Rounded Corners 5">
            <a:extLst>
              <a:ext uri="{FF2B5EF4-FFF2-40B4-BE49-F238E27FC236}">
                <a16:creationId xmlns:a16="http://schemas.microsoft.com/office/drawing/2014/main" id="{235D54CE-0743-4800-943D-3F3BF92BFD95}"/>
              </a:ext>
            </a:extLst>
          </p:cNvPr>
          <p:cNvSpPr/>
          <p:nvPr/>
        </p:nvSpPr>
        <p:spPr>
          <a:xfrm>
            <a:off x="505398" y="500440"/>
            <a:ext cx="4336425"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FAE9F7F-2B78-44D3-B7CA-1F5B2C4890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330" y="2373033"/>
            <a:ext cx="1933503" cy="1933503"/>
          </a:xfrm>
          <a:prstGeom prst="ellipse">
            <a:avLst/>
          </a:prstGeom>
        </p:spPr>
      </p:pic>
      <p:sp>
        <p:nvSpPr>
          <p:cNvPr id="9" name="Text Placeholder 3">
            <a:extLst>
              <a:ext uri="{FF2B5EF4-FFF2-40B4-BE49-F238E27FC236}">
                <a16:creationId xmlns:a16="http://schemas.microsoft.com/office/drawing/2014/main" id="{3C6F939D-18B6-4141-9CCC-D8AF7BA4B31F}"/>
              </a:ext>
            </a:extLst>
          </p:cNvPr>
          <p:cNvSpPr txBox="1">
            <a:spLocks/>
          </p:cNvSpPr>
          <p:nvPr/>
        </p:nvSpPr>
        <p:spPr>
          <a:xfrm>
            <a:off x="531268" y="1221766"/>
            <a:ext cx="10896429" cy="933404"/>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Yes! And as an </a:t>
            </a:r>
            <a:r>
              <a:rPr lang="en-GB" sz="2800" dirty="0">
                <a:solidFill>
                  <a:schemeClr val="accent6"/>
                </a:solidFill>
              </a:rPr>
              <a:t>alien detective </a:t>
            </a:r>
            <a:r>
              <a:rPr lang="en-GB" sz="2800" dirty="0"/>
              <a:t>you can help.  What do you think we can do to rid Scotland of these alien invaders?</a:t>
            </a:r>
          </a:p>
        </p:txBody>
      </p:sp>
      <p:sp>
        <p:nvSpPr>
          <p:cNvPr id="10" name="Text Placeholder 3">
            <a:extLst>
              <a:ext uri="{FF2B5EF4-FFF2-40B4-BE49-F238E27FC236}">
                <a16:creationId xmlns:a16="http://schemas.microsoft.com/office/drawing/2014/main" id="{6B4677C3-494E-4633-B873-87BA02623A45}"/>
              </a:ext>
            </a:extLst>
          </p:cNvPr>
          <p:cNvSpPr txBox="1">
            <a:spLocks/>
          </p:cNvSpPr>
          <p:nvPr/>
        </p:nvSpPr>
        <p:spPr>
          <a:xfrm>
            <a:off x="477112" y="4306536"/>
            <a:ext cx="2132059" cy="1778711"/>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We can remove invasive plants. Some can be pulled up, dug out or cut down.</a:t>
            </a:r>
          </a:p>
        </p:txBody>
      </p:sp>
      <p:pic>
        <p:nvPicPr>
          <p:cNvPr id="11" name="Picture 10">
            <a:extLst>
              <a:ext uri="{FF2B5EF4-FFF2-40B4-BE49-F238E27FC236}">
                <a16:creationId xmlns:a16="http://schemas.microsoft.com/office/drawing/2014/main" id="{DE4827D6-386E-4760-907D-10694D27B9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722"/>
          <a:stretch/>
        </p:blipFill>
        <p:spPr>
          <a:xfrm>
            <a:off x="2885994" y="2373033"/>
            <a:ext cx="1933503" cy="1933503"/>
          </a:xfrm>
          <a:prstGeom prst="ellipse">
            <a:avLst/>
          </a:prstGeom>
        </p:spPr>
      </p:pic>
      <p:sp>
        <p:nvSpPr>
          <p:cNvPr id="12" name="Text Placeholder 3">
            <a:extLst>
              <a:ext uri="{FF2B5EF4-FFF2-40B4-BE49-F238E27FC236}">
                <a16:creationId xmlns:a16="http://schemas.microsoft.com/office/drawing/2014/main" id="{50E17C64-DD82-4F53-9D27-E7688A9DEB3D}"/>
              </a:ext>
            </a:extLst>
          </p:cNvPr>
          <p:cNvSpPr txBox="1">
            <a:spLocks/>
          </p:cNvSpPr>
          <p:nvPr/>
        </p:nvSpPr>
        <p:spPr>
          <a:xfrm>
            <a:off x="2661502" y="4368701"/>
            <a:ext cx="2317756" cy="141894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Some invasive plants need to be sprayed with pesticide. </a:t>
            </a:r>
          </a:p>
        </p:txBody>
      </p:sp>
      <p:pic>
        <p:nvPicPr>
          <p:cNvPr id="14" name="Picture 13">
            <a:extLst>
              <a:ext uri="{FF2B5EF4-FFF2-40B4-BE49-F238E27FC236}">
                <a16:creationId xmlns:a16="http://schemas.microsoft.com/office/drawing/2014/main" id="{55D4F7E0-EE7C-45CF-A806-996D8FAD35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60006" y="2358385"/>
            <a:ext cx="1933503" cy="1933503"/>
          </a:xfrm>
          <a:prstGeom prst="ellipse">
            <a:avLst/>
          </a:prstGeom>
        </p:spPr>
      </p:pic>
      <p:sp>
        <p:nvSpPr>
          <p:cNvPr id="15" name="Text Placeholder 3">
            <a:extLst>
              <a:ext uri="{FF2B5EF4-FFF2-40B4-BE49-F238E27FC236}">
                <a16:creationId xmlns:a16="http://schemas.microsoft.com/office/drawing/2014/main" id="{D853C3ED-7DFA-4979-9857-42DBF161645A}"/>
              </a:ext>
            </a:extLst>
          </p:cNvPr>
          <p:cNvSpPr txBox="1">
            <a:spLocks/>
          </p:cNvSpPr>
          <p:nvPr/>
        </p:nvSpPr>
        <p:spPr>
          <a:xfrm>
            <a:off x="4937122" y="4313442"/>
            <a:ext cx="2156387" cy="1778711"/>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We can monitor for and trap invasive animals e.g. American mink and Grey squirrel.</a:t>
            </a:r>
          </a:p>
        </p:txBody>
      </p:sp>
      <p:pic>
        <p:nvPicPr>
          <p:cNvPr id="19" name="Picture 18">
            <a:extLst>
              <a:ext uri="{FF2B5EF4-FFF2-40B4-BE49-F238E27FC236}">
                <a16:creationId xmlns:a16="http://schemas.microsoft.com/office/drawing/2014/main" id="{6F3B0496-478D-41D0-BD45-49BDDE1AB5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34018" y="2318112"/>
            <a:ext cx="1933503" cy="1933503"/>
          </a:xfrm>
          <a:prstGeom prst="ellipse">
            <a:avLst/>
          </a:prstGeom>
        </p:spPr>
      </p:pic>
      <p:sp>
        <p:nvSpPr>
          <p:cNvPr id="20" name="Text Placeholder 3">
            <a:extLst>
              <a:ext uri="{FF2B5EF4-FFF2-40B4-BE49-F238E27FC236}">
                <a16:creationId xmlns:a16="http://schemas.microsoft.com/office/drawing/2014/main" id="{D86BB88D-8DBD-4D3A-B2D0-6F850CD80CA8}"/>
              </a:ext>
            </a:extLst>
          </p:cNvPr>
          <p:cNvSpPr txBox="1">
            <a:spLocks/>
          </p:cNvSpPr>
          <p:nvPr/>
        </p:nvSpPr>
        <p:spPr>
          <a:xfrm>
            <a:off x="7169701" y="4368701"/>
            <a:ext cx="2360797" cy="141894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We can practise good </a:t>
            </a:r>
            <a:r>
              <a:rPr lang="en-GB" sz="2000" dirty="0">
                <a:solidFill>
                  <a:schemeClr val="accent2"/>
                </a:solidFill>
              </a:rPr>
              <a:t>Biosecurity </a:t>
            </a:r>
            <a:r>
              <a:rPr lang="en-GB" sz="2000" dirty="0"/>
              <a:t>by cleaning our boots and gear when we’ve been out.</a:t>
            </a:r>
          </a:p>
        </p:txBody>
      </p:sp>
      <p:sp>
        <p:nvSpPr>
          <p:cNvPr id="13" name="Text Placeholder 3">
            <a:extLst>
              <a:ext uri="{FF2B5EF4-FFF2-40B4-BE49-F238E27FC236}">
                <a16:creationId xmlns:a16="http://schemas.microsoft.com/office/drawing/2014/main" id="{21A8AF83-A9E7-49E3-9F29-EE58E22AB70B}"/>
              </a:ext>
            </a:extLst>
          </p:cNvPr>
          <p:cNvSpPr txBox="1">
            <a:spLocks/>
          </p:cNvSpPr>
          <p:nvPr/>
        </p:nvSpPr>
        <p:spPr>
          <a:xfrm>
            <a:off x="9606690" y="4375266"/>
            <a:ext cx="2184390" cy="141894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We can spread the word and tell other people about the problem and how they can help too.</a:t>
            </a:r>
          </a:p>
        </p:txBody>
      </p:sp>
      <p:pic>
        <p:nvPicPr>
          <p:cNvPr id="8" name="Picture 7" descr="A group of people posing for the camera&#10;&#10;Description automatically generated">
            <a:extLst>
              <a:ext uri="{FF2B5EF4-FFF2-40B4-BE49-F238E27FC236}">
                <a16:creationId xmlns:a16="http://schemas.microsoft.com/office/drawing/2014/main" id="{6EF8EC0F-23E5-4C17-BD93-557D542AE50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708030" y="2285281"/>
            <a:ext cx="1939422" cy="1939422"/>
          </a:xfrm>
          <a:prstGeom prst="ellipse">
            <a:avLst/>
          </a:prstGeom>
        </p:spPr>
      </p:pic>
    </p:spTree>
    <p:extLst>
      <p:ext uri="{BB962C8B-B14F-4D97-AF65-F5344CB8AC3E}">
        <p14:creationId xmlns:p14="http://schemas.microsoft.com/office/powerpoint/2010/main" val="10249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DD96359-2009-4F4D-A601-F8F777588950}"/>
              </a:ext>
            </a:extLst>
          </p:cNvPr>
          <p:cNvSpPr txBox="1">
            <a:spLocks/>
          </p:cNvSpPr>
          <p:nvPr/>
        </p:nvSpPr>
        <p:spPr>
          <a:xfrm>
            <a:off x="610330" y="552907"/>
            <a:ext cx="522206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What next?</a:t>
            </a:r>
          </a:p>
        </p:txBody>
      </p:sp>
      <p:sp>
        <p:nvSpPr>
          <p:cNvPr id="6" name="Rectangle: Rounded Corners 5">
            <a:extLst>
              <a:ext uri="{FF2B5EF4-FFF2-40B4-BE49-F238E27FC236}">
                <a16:creationId xmlns:a16="http://schemas.microsoft.com/office/drawing/2014/main" id="{235D54CE-0743-4800-943D-3F3BF92BFD95}"/>
              </a:ext>
            </a:extLst>
          </p:cNvPr>
          <p:cNvSpPr/>
          <p:nvPr/>
        </p:nvSpPr>
        <p:spPr>
          <a:xfrm>
            <a:off x="505399" y="500440"/>
            <a:ext cx="2462654"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3">
            <a:extLst>
              <a:ext uri="{FF2B5EF4-FFF2-40B4-BE49-F238E27FC236}">
                <a16:creationId xmlns:a16="http://schemas.microsoft.com/office/drawing/2014/main" id="{3C6F939D-18B6-4141-9CCC-D8AF7BA4B31F}"/>
              </a:ext>
            </a:extLst>
          </p:cNvPr>
          <p:cNvSpPr txBox="1">
            <a:spLocks/>
          </p:cNvSpPr>
          <p:nvPr/>
        </p:nvSpPr>
        <p:spPr>
          <a:xfrm>
            <a:off x="647785" y="1262588"/>
            <a:ext cx="10896429" cy="1892442"/>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accent2"/>
                </a:solidFill>
              </a:rPr>
              <a:t>Find out more!</a:t>
            </a:r>
          </a:p>
          <a:p>
            <a:r>
              <a:rPr lang="en-GB" sz="2400" dirty="0"/>
              <a:t>Over on our website you’ll find lots of activities, worksheets and games to help you discover more about some of the things mentioned in this introduction.</a:t>
            </a:r>
          </a:p>
          <a:p>
            <a:endParaRPr lang="en-GB" sz="2800" dirty="0"/>
          </a:p>
        </p:txBody>
      </p:sp>
      <p:sp>
        <p:nvSpPr>
          <p:cNvPr id="16" name="Text Placeholder 3">
            <a:extLst>
              <a:ext uri="{FF2B5EF4-FFF2-40B4-BE49-F238E27FC236}">
                <a16:creationId xmlns:a16="http://schemas.microsoft.com/office/drawing/2014/main" id="{B59A54D8-6155-422A-818E-C4A45091025D}"/>
              </a:ext>
            </a:extLst>
          </p:cNvPr>
          <p:cNvSpPr txBox="1">
            <a:spLocks/>
          </p:cNvSpPr>
          <p:nvPr/>
        </p:nvSpPr>
        <p:spPr>
          <a:xfrm>
            <a:off x="565260" y="5083408"/>
            <a:ext cx="2615512" cy="935632"/>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Discover more about aliens and the alien invasion.</a:t>
            </a:r>
          </a:p>
        </p:txBody>
      </p:sp>
      <p:sp>
        <p:nvSpPr>
          <p:cNvPr id="17" name="Text Placeholder 3">
            <a:extLst>
              <a:ext uri="{FF2B5EF4-FFF2-40B4-BE49-F238E27FC236}">
                <a16:creationId xmlns:a16="http://schemas.microsoft.com/office/drawing/2014/main" id="{BF87C52A-D95F-4C4B-BEB9-C40B2D17D7AC}"/>
              </a:ext>
            </a:extLst>
          </p:cNvPr>
          <p:cNvSpPr txBox="1">
            <a:spLocks/>
          </p:cNvSpPr>
          <p:nvPr/>
        </p:nvSpPr>
        <p:spPr>
          <a:xfrm>
            <a:off x="9049156" y="5083406"/>
            <a:ext cx="2612338" cy="1079660"/>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Practical activities about aliens and exploring the river. </a:t>
            </a:r>
          </a:p>
        </p:txBody>
      </p:sp>
      <p:sp>
        <p:nvSpPr>
          <p:cNvPr id="2" name="Rectangle 1">
            <a:extLst>
              <a:ext uri="{FF2B5EF4-FFF2-40B4-BE49-F238E27FC236}">
                <a16:creationId xmlns:a16="http://schemas.microsoft.com/office/drawing/2014/main" id="{ED5E1610-2E73-4D9C-9E77-1E4E6ECF474E}"/>
              </a:ext>
            </a:extLst>
          </p:cNvPr>
          <p:cNvSpPr/>
          <p:nvPr/>
        </p:nvSpPr>
        <p:spPr>
          <a:xfrm>
            <a:off x="6239301" y="5083406"/>
            <a:ext cx="2523255" cy="707886"/>
          </a:xfrm>
          <a:prstGeom prst="rect">
            <a:avLst/>
          </a:prstGeom>
        </p:spPr>
        <p:txBody>
          <a:bodyPr wrap="square">
            <a:spAutoFit/>
          </a:bodyPr>
          <a:lstStyle/>
          <a:p>
            <a:pPr algn="ctr"/>
            <a:r>
              <a:rPr lang="en-GB" sz="2000" dirty="0"/>
              <a:t>Games to play both indoors and outside.</a:t>
            </a:r>
          </a:p>
        </p:txBody>
      </p:sp>
      <p:sp>
        <p:nvSpPr>
          <p:cNvPr id="21" name="Text Placeholder 3">
            <a:extLst>
              <a:ext uri="{FF2B5EF4-FFF2-40B4-BE49-F238E27FC236}">
                <a16:creationId xmlns:a16="http://schemas.microsoft.com/office/drawing/2014/main" id="{BCD34AD7-71E7-4302-84CC-83EEE06D0F93}"/>
              </a:ext>
            </a:extLst>
          </p:cNvPr>
          <p:cNvSpPr txBox="1">
            <a:spLocks/>
          </p:cNvSpPr>
          <p:nvPr/>
        </p:nvSpPr>
        <p:spPr>
          <a:xfrm>
            <a:off x="565260" y="2553544"/>
            <a:ext cx="10896429" cy="429603"/>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b="1" dirty="0">
                <a:solidFill>
                  <a:schemeClr val="accent2"/>
                </a:solidFill>
              </a:rPr>
              <a:t>www.invasivespecies.scot/alien-detectives</a:t>
            </a:r>
          </a:p>
          <a:p>
            <a:r>
              <a:rPr lang="en-GB" sz="2800" dirty="0"/>
              <a:t>	</a:t>
            </a:r>
          </a:p>
        </p:txBody>
      </p:sp>
      <p:pic>
        <p:nvPicPr>
          <p:cNvPr id="7" name="Picture 6" descr="A group of people in a forest&#10;&#10;Description automatically generated">
            <a:extLst>
              <a:ext uri="{FF2B5EF4-FFF2-40B4-BE49-F238E27FC236}">
                <a16:creationId xmlns:a16="http://schemas.microsoft.com/office/drawing/2014/main" id="{6437F617-D69D-47A6-99BE-18220B19769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297827" y="3346153"/>
            <a:ext cx="2160000" cy="1620000"/>
          </a:xfrm>
          <a:prstGeom prst="rect">
            <a:avLst/>
          </a:prstGeom>
        </p:spPr>
      </p:pic>
      <p:pic>
        <p:nvPicPr>
          <p:cNvPr id="10" name="Picture 9" descr="A group of people posing for the camera&#10;&#10;Description automatically generated">
            <a:extLst>
              <a:ext uri="{FF2B5EF4-FFF2-40B4-BE49-F238E27FC236}">
                <a16:creationId xmlns:a16="http://schemas.microsoft.com/office/drawing/2014/main" id="{C5021F82-0A99-4248-934A-8667317B16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173" y="3346153"/>
            <a:ext cx="2160000" cy="1620000"/>
          </a:xfrm>
          <a:prstGeom prst="rect">
            <a:avLst/>
          </a:prstGeom>
        </p:spPr>
      </p:pic>
      <p:sp>
        <p:nvSpPr>
          <p:cNvPr id="18" name="Rectangle 17">
            <a:extLst>
              <a:ext uri="{FF2B5EF4-FFF2-40B4-BE49-F238E27FC236}">
                <a16:creationId xmlns:a16="http://schemas.microsoft.com/office/drawing/2014/main" id="{2320022F-67BB-4C53-9429-28DA5E5D32B1}"/>
              </a:ext>
            </a:extLst>
          </p:cNvPr>
          <p:cNvSpPr/>
          <p:nvPr/>
        </p:nvSpPr>
        <p:spPr>
          <a:xfrm>
            <a:off x="3384747" y="5083406"/>
            <a:ext cx="2567953" cy="1015663"/>
          </a:xfrm>
          <a:prstGeom prst="rect">
            <a:avLst/>
          </a:prstGeom>
        </p:spPr>
        <p:txBody>
          <a:bodyPr wrap="square">
            <a:spAutoFit/>
          </a:bodyPr>
          <a:lstStyle/>
          <a:p>
            <a:pPr algn="ctr"/>
            <a:r>
              <a:rPr lang="en-GB" sz="2000" dirty="0"/>
              <a:t>Worksheets and activities to do in the classroom.</a:t>
            </a:r>
          </a:p>
        </p:txBody>
      </p:sp>
      <p:pic>
        <p:nvPicPr>
          <p:cNvPr id="4" name="Picture 3" descr="A picture containing text, table&#10;&#10;Description automatically generated">
            <a:extLst>
              <a:ext uri="{FF2B5EF4-FFF2-40B4-BE49-F238E27FC236}">
                <a16:creationId xmlns:a16="http://schemas.microsoft.com/office/drawing/2014/main" id="{C536D538-B27D-41C8-97F8-C6B9885A6719}"/>
              </a:ext>
            </a:extLst>
          </p:cNvPr>
          <p:cNvPicPr>
            <a:picLocks/>
          </p:cNvPicPr>
          <p:nvPr/>
        </p:nvPicPr>
        <p:blipFill rotWithShape="1">
          <a:blip r:embed="rId5" cstate="screen">
            <a:extLst>
              <a:ext uri="{28A0092B-C50C-407E-A947-70E740481C1C}">
                <a14:useLocalDpi xmlns:a14="http://schemas.microsoft.com/office/drawing/2010/main"/>
              </a:ext>
            </a:extLst>
          </a:blip>
          <a:srcRect b="-2"/>
          <a:stretch/>
        </p:blipFill>
        <p:spPr>
          <a:xfrm>
            <a:off x="3588725" y="3346153"/>
            <a:ext cx="2160000" cy="1620000"/>
          </a:xfrm>
          <a:prstGeom prst="rect">
            <a:avLst/>
          </a:prstGeom>
        </p:spPr>
      </p:pic>
      <p:pic>
        <p:nvPicPr>
          <p:cNvPr id="11" name="Picture 10" descr="A group of people playing football on a field&#10;&#10;Description automatically generated">
            <a:extLst>
              <a:ext uri="{FF2B5EF4-FFF2-40B4-BE49-F238E27FC236}">
                <a16:creationId xmlns:a16="http://schemas.microsoft.com/office/drawing/2014/main" id="{92CDC2BE-7C16-409D-BD9D-328A106D4342}"/>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p:blipFill>
        <p:spPr>
          <a:xfrm>
            <a:off x="6443277" y="3379884"/>
            <a:ext cx="2160000" cy="1620000"/>
          </a:xfrm>
          <a:prstGeom prst="rect">
            <a:avLst/>
          </a:prstGeom>
        </p:spPr>
      </p:pic>
    </p:spTree>
    <p:extLst>
      <p:ext uri="{BB962C8B-B14F-4D97-AF65-F5344CB8AC3E}">
        <p14:creationId xmlns:p14="http://schemas.microsoft.com/office/powerpoint/2010/main" val="79138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697573" y="648392"/>
            <a:ext cx="6707568" cy="1350551"/>
          </a:xfrm>
        </p:spPr>
        <p:txBody>
          <a:bodyPr/>
          <a:lstStyle/>
          <a:p>
            <a:r>
              <a:rPr lang="en-GB" sz="3200" dirty="0">
                <a:solidFill>
                  <a:schemeClr val="accent5"/>
                </a:solidFill>
              </a:rPr>
              <a:t>Help! </a:t>
            </a:r>
            <a:br>
              <a:rPr lang="en-GB" sz="3200" dirty="0"/>
            </a:br>
            <a:r>
              <a:rPr lang="en-GB" sz="3200" dirty="0"/>
              <a:t>Our local wildlife is under threat from Alien invaders!</a:t>
            </a:r>
          </a:p>
        </p:txBody>
      </p:sp>
      <p:sp>
        <p:nvSpPr>
          <p:cNvPr id="9" name="Rectangle 8">
            <a:extLst>
              <a:ext uri="{FF2B5EF4-FFF2-40B4-BE49-F238E27FC236}">
                <a16:creationId xmlns:a16="http://schemas.microsoft.com/office/drawing/2014/main" id="{4A945258-6D95-4499-A93D-C86ECB137AD4}"/>
              </a:ext>
            </a:extLst>
          </p:cNvPr>
          <p:cNvSpPr/>
          <p:nvPr/>
        </p:nvSpPr>
        <p:spPr>
          <a:xfrm>
            <a:off x="9878518" y="0"/>
            <a:ext cx="2151619" cy="1144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9204DC6-CA0B-4605-AC4D-6887035D39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5141" y="605790"/>
            <a:ext cx="4048094" cy="1911261"/>
          </a:xfrm>
          <a:prstGeom prst="rect">
            <a:avLst/>
          </a:prstGeom>
        </p:spPr>
      </p:pic>
      <p:sp>
        <p:nvSpPr>
          <p:cNvPr id="7" name="Text Placeholder 4">
            <a:extLst>
              <a:ext uri="{FF2B5EF4-FFF2-40B4-BE49-F238E27FC236}">
                <a16:creationId xmlns:a16="http://schemas.microsoft.com/office/drawing/2014/main" id="{7457A554-AD81-42F7-9770-1147E5702AF8}"/>
              </a:ext>
            </a:extLst>
          </p:cNvPr>
          <p:cNvSpPr txBox="1">
            <a:spLocks/>
          </p:cNvSpPr>
          <p:nvPr/>
        </p:nvSpPr>
        <p:spPr>
          <a:xfrm>
            <a:off x="4242216" y="2827534"/>
            <a:ext cx="7211019" cy="1911261"/>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800" b="1" kern="1200">
                <a:solidFill>
                  <a:schemeClr val="accent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5"/>
                </a:solidFill>
              </a:rPr>
              <a:t>We need you to become Alien Detectives…..</a:t>
            </a:r>
          </a:p>
          <a:p>
            <a:r>
              <a:rPr lang="en-GB" b="0" dirty="0">
                <a:solidFill>
                  <a:schemeClr val="tx1"/>
                </a:solidFill>
              </a:rPr>
              <a:t>Could you learn about alien species, what they are, where they come from and what they are doing here?</a:t>
            </a:r>
          </a:p>
        </p:txBody>
      </p:sp>
      <p:sp>
        <p:nvSpPr>
          <p:cNvPr id="4" name="Rectangle: Rounded Corners 3">
            <a:extLst>
              <a:ext uri="{FF2B5EF4-FFF2-40B4-BE49-F238E27FC236}">
                <a16:creationId xmlns:a16="http://schemas.microsoft.com/office/drawing/2014/main" id="{49A2354E-8CB5-4B13-820D-D797D58840C6}"/>
              </a:ext>
            </a:extLst>
          </p:cNvPr>
          <p:cNvSpPr/>
          <p:nvPr/>
        </p:nvSpPr>
        <p:spPr>
          <a:xfrm>
            <a:off x="404734" y="479686"/>
            <a:ext cx="11332564" cy="178741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drawing&#10;&#10;Description automatically generated">
            <a:extLst>
              <a:ext uri="{FF2B5EF4-FFF2-40B4-BE49-F238E27FC236}">
                <a16:creationId xmlns:a16="http://schemas.microsoft.com/office/drawing/2014/main" id="{2E448046-6B4A-42E6-981D-7361270AC8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4734" y="2900809"/>
            <a:ext cx="3438767" cy="1375507"/>
          </a:xfrm>
          <a:prstGeom prst="rect">
            <a:avLst/>
          </a:prstGeom>
        </p:spPr>
      </p:pic>
      <p:sp>
        <p:nvSpPr>
          <p:cNvPr id="3" name="Rectangle 2">
            <a:extLst>
              <a:ext uri="{FF2B5EF4-FFF2-40B4-BE49-F238E27FC236}">
                <a16:creationId xmlns:a16="http://schemas.microsoft.com/office/drawing/2014/main" id="{CDBB96EE-8067-4FE2-B8B7-54B21D62474B}"/>
              </a:ext>
            </a:extLst>
          </p:cNvPr>
          <p:cNvSpPr/>
          <p:nvPr/>
        </p:nvSpPr>
        <p:spPr>
          <a:xfrm>
            <a:off x="697573" y="4759819"/>
            <a:ext cx="10755662" cy="954107"/>
          </a:xfrm>
          <a:prstGeom prst="rect">
            <a:avLst/>
          </a:prstGeom>
        </p:spPr>
        <p:txBody>
          <a:bodyPr wrap="square">
            <a:spAutoFit/>
          </a:bodyPr>
          <a:lstStyle/>
          <a:p>
            <a:r>
              <a:rPr lang="en-GB" sz="2800" dirty="0"/>
              <a:t>Great!  Then you can help us tackle the aliens, spread the word and help protect our environment.</a:t>
            </a:r>
          </a:p>
        </p:txBody>
      </p:sp>
    </p:spTree>
    <p:extLst>
      <p:ext uri="{BB962C8B-B14F-4D97-AF65-F5344CB8AC3E}">
        <p14:creationId xmlns:p14="http://schemas.microsoft.com/office/powerpoint/2010/main" val="382369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753256" y="583325"/>
            <a:ext cx="7774859" cy="450996"/>
          </a:xfrm>
        </p:spPr>
        <p:txBody>
          <a:bodyPr/>
          <a:lstStyle/>
          <a:p>
            <a:r>
              <a:rPr lang="en-GB" sz="3200" b="1" dirty="0"/>
              <a:t>What is an “Alien” or “Non-native” Species?</a:t>
            </a:r>
          </a:p>
        </p:txBody>
      </p:sp>
      <p:sp>
        <p:nvSpPr>
          <p:cNvPr id="6" name="Rectangle 5"/>
          <p:cNvSpPr/>
          <p:nvPr/>
        </p:nvSpPr>
        <p:spPr>
          <a:xfrm>
            <a:off x="1043045" y="2081321"/>
            <a:ext cx="10669250" cy="1384995"/>
          </a:xfrm>
          <a:prstGeom prst="rect">
            <a:avLst/>
          </a:prstGeom>
        </p:spPr>
        <p:txBody>
          <a:bodyPr wrap="square">
            <a:spAutoFit/>
          </a:bodyPr>
          <a:lstStyle/>
          <a:p>
            <a:pPr marL="457200" indent="-457200">
              <a:buFont typeface="Arial" panose="020B0604020202020204" pitchFamily="34" charset="0"/>
              <a:buChar char="•"/>
            </a:pPr>
            <a:r>
              <a:rPr lang="en-GB" sz="2800" dirty="0"/>
              <a:t>A </a:t>
            </a:r>
            <a:r>
              <a:rPr lang="en-GB" sz="2800" dirty="0">
                <a:solidFill>
                  <a:schemeClr val="accent2"/>
                </a:solidFill>
              </a:rPr>
              <a:t>non-native</a:t>
            </a:r>
            <a:r>
              <a:rPr lang="en-GB" sz="2800" dirty="0"/>
              <a:t> or </a:t>
            </a:r>
            <a:r>
              <a:rPr lang="en-GB" sz="2800" dirty="0">
                <a:solidFill>
                  <a:schemeClr val="accent2"/>
                </a:solidFill>
              </a:rPr>
              <a:t>alien</a:t>
            </a:r>
            <a:r>
              <a:rPr lang="en-GB" sz="2800" dirty="0"/>
              <a:t> species is a plant or animal that has been transported outside of its natural home range by humans - either accidentally or intentionally. </a:t>
            </a:r>
          </a:p>
        </p:txBody>
      </p:sp>
      <p:sp>
        <p:nvSpPr>
          <p:cNvPr id="7" name="Rectangle: Rounded Corners 6">
            <a:extLst>
              <a:ext uri="{FF2B5EF4-FFF2-40B4-BE49-F238E27FC236}">
                <a16:creationId xmlns:a16="http://schemas.microsoft.com/office/drawing/2014/main" id="{DD18DC85-A920-4527-B1BF-89BB6C1F6A34}"/>
              </a:ext>
            </a:extLst>
          </p:cNvPr>
          <p:cNvSpPr/>
          <p:nvPr/>
        </p:nvSpPr>
        <p:spPr>
          <a:xfrm>
            <a:off x="614596" y="508372"/>
            <a:ext cx="7774859"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D1FF0BA-904E-4486-943A-7105EEC12439}"/>
              </a:ext>
            </a:extLst>
          </p:cNvPr>
          <p:cNvSpPr/>
          <p:nvPr/>
        </p:nvSpPr>
        <p:spPr>
          <a:xfrm>
            <a:off x="614595" y="1439933"/>
            <a:ext cx="10057579" cy="523220"/>
          </a:xfrm>
          <a:prstGeom prst="rect">
            <a:avLst/>
          </a:prstGeom>
        </p:spPr>
        <p:txBody>
          <a:bodyPr wrap="square">
            <a:spAutoFit/>
          </a:bodyPr>
          <a:lstStyle/>
          <a:p>
            <a:r>
              <a:rPr lang="en-GB" sz="2800" b="1" dirty="0">
                <a:solidFill>
                  <a:schemeClr val="accent2"/>
                </a:solidFill>
              </a:rPr>
              <a:t>Alien</a:t>
            </a:r>
            <a:r>
              <a:rPr lang="en-GB" sz="2800" dirty="0"/>
              <a:t>, </a:t>
            </a:r>
            <a:r>
              <a:rPr lang="en-GB" sz="2800" b="1" dirty="0">
                <a:solidFill>
                  <a:schemeClr val="accent2"/>
                </a:solidFill>
              </a:rPr>
              <a:t>non-native</a:t>
            </a:r>
            <a:r>
              <a:rPr lang="en-GB" sz="2800" dirty="0"/>
              <a:t> and </a:t>
            </a:r>
            <a:r>
              <a:rPr lang="en-GB" sz="2800" b="1" dirty="0">
                <a:solidFill>
                  <a:schemeClr val="accent2"/>
                </a:solidFill>
              </a:rPr>
              <a:t>introduced</a:t>
            </a:r>
            <a:r>
              <a:rPr lang="en-GB" sz="2800" dirty="0"/>
              <a:t> can all mean the same thing… </a:t>
            </a:r>
          </a:p>
        </p:txBody>
      </p:sp>
      <p:sp>
        <p:nvSpPr>
          <p:cNvPr id="9" name="Rectangle 8">
            <a:extLst>
              <a:ext uri="{FF2B5EF4-FFF2-40B4-BE49-F238E27FC236}">
                <a16:creationId xmlns:a16="http://schemas.microsoft.com/office/drawing/2014/main" id="{B1FD2607-E115-49BE-BC07-FC3020FA9E93}"/>
              </a:ext>
            </a:extLst>
          </p:cNvPr>
          <p:cNvSpPr/>
          <p:nvPr/>
        </p:nvSpPr>
        <p:spPr>
          <a:xfrm>
            <a:off x="1043045" y="3636385"/>
            <a:ext cx="8109356" cy="954107"/>
          </a:xfrm>
          <a:prstGeom prst="rect">
            <a:avLst/>
          </a:prstGeom>
        </p:spPr>
        <p:txBody>
          <a:bodyPr wrap="square">
            <a:spAutoFit/>
          </a:bodyPr>
          <a:lstStyle/>
          <a:p>
            <a:pPr marL="457200" indent="-457200">
              <a:buFont typeface="Arial" panose="020B0604020202020204" pitchFamily="34" charset="0"/>
              <a:buChar char="•"/>
            </a:pPr>
            <a:r>
              <a:rPr lang="en-GB" sz="2800" dirty="0"/>
              <a:t>A </a:t>
            </a:r>
            <a:r>
              <a:rPr lang="en-GB" sz="2800" dirty="0">
                <a:solidFill>
                  <a:schemeClr val="accent2"/>
                </a:solidFill>
              </a:rPr>
              <a:t>native</a:t>
            </a:r>
            <a:r>
              <a:rPr lang="en-GB" sz="2800" dirty="0"/>
              <a:t> species is one that has always grown or lived in a place (since the last Ice Age). </a:t>
            </a:r>
          </a:p>
        </p:txBody>
      </p:sp>
      <p:sp>
        <p:nvSpPr>
          <p:cNvPr id="10" name="Rectangle 9">
            <a:extLst>
              <a:ext uri="{FF2B5EF4-FFF2-40B4-BE49-F238E27FC236}">
                <a16:creationId xmlns:a16="http://schemas.microsoft.com/office/drawing/2014/main" id="{EF524223-FAE3-4D8C-98FE-9BFA5D319D07}"/>
              </a:ext>
            </a:extLst>
          </p:cNvPr>
          <p:cNvSpPr/>
          <p:nvPr/>
        </p:nvSpPr>
        <p:spPr>
          <a:xfrm>
            <a:off x="1043045" y="4760561"/>
            <a:ext cx="8805493" cy="954107"/>
          </a:xfrm>
          <a:prstGeom prst="rect">
            <a:avLst/>
          </a:prstGeom>
        </p:spPr>
        <p:txBody>
          <a:bodyPr wrap="square">
            <a:spAutoFit/>
          </a:bodyPr>
          <a:lstStyle/>
          <a:p>
            <a:pPr marL="457200" indent="-457200">
              <a:buFont typeface="Arial" panose="020B0604020202020204" pitchFamily="34" charset="0"/>
              <a:buChar char="•"/>
            </a:pPr>
            <a:r>
              <a:rPr lang="en-GB" sz="2800" dirty="0"/>
              <a:t>Over 2,000 non-native (alien) species have been introduced into Britain from all over the world.</a:t>
            </a:r>
          </a:p>
        </p:txBody>
      </p:sp>
      <p:pic>
        <p:nvPicPr>
          <p:cNvPr id="11" name="Picture 10" descr="A picture containing balloon, green, soccer, ball&#10;&#10;Description automatically generated">
            <a:extLst>
              <a:ext uri="{FF2B5EF4-FFF2-40B4-BE49-F238E27FC236}">
                <a16:creationId xmlns:a16="http://schemas.microsoft.com/office/drawing/2014/main" id="{4BB35E14-21F5-4870-BD58-B61B5B5AF787}"/>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295151" y="3429000"/>
            <a:ext cx="2503358" cy="2516465"/>
          </a:xfrm>
          <a:prstGeom prst="rect">
            <a:avLst/>
          </a:prstGeom>
        </p:spPr>
      </p:pic>
    </p:spTree>
    <p:extLst>
      <p:ext uri="{BB962C8B-B14F-4D97-AF65-F5344CB8AC3E}">
        <p14:creationId xmlns:p14="http://schemas.microsoft.com/office/powerpoint/2010/main" val="13358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8" presetClass="emph" presetSubtype="0" fill="hold" nodeType="withEffect">
                                  <p:stCondLst>
                                    <p:cond delay="0"/>
                                  </p:stCondLst>
                                  <p:childTnLst>
                                    <p:animRot by="21600000">
                                      <p:cBhvr>
                                        <p:cTn id="1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14596" y="1470325"/>
            <a:ext cx="9058325" cy="585909"/>
          </a:xfrm>
        </p:spPr>
        <p:txBody>
          <a:bodyPr/>
          <a:lstStyle/>
          <a:p>
            <a:r>
              <a:rPr lang="en-GB" sz="2800" dirty="0"/>
              <a:t>Can you name any </a:t>
            </a:r>
            <a:r>
              <a:rPr lang="en-GB" sz="2800" dirty="0">
                <a:solidFill>
                  <a:schemeClr val="accent2"/>
                </a:solidFill>
              </a:rPr>
              <a:t>alien species </a:t>
            </a:r>
            <a:r>
              <a:rPr lang="en-GB" sz="2800" dirty="0"/>
              <a:t>present in Scotland?</a:t>
            </a:r>
          </a:p>
        </p:txBody>
      </p:sp>
      <p:sp>
        <p:nvSpPr>
          <p:cNvPr id="13" name="AutoShape 2" descr="American skunk cabbage. © GB NNSS"/>
          <p:cNvSpPr>
            <a:spLocks noChangeAspect="1" noChangeArrowheads="1"/>
          </p:cNvSpPr>
          <p:nvPr/>
        </p:nvSpPr>
        <p:spPr bwMode="auto">
          <a:xfrm>
            <a:off x="63500" y="1195531"/>
            <a:ext cx="3905803" cy="26017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 Placeholder 3">
            <a:extLst>
              <a:ext uri="{FF2B5EF4-FFF2-40B4-BE49-F238E27FC236}">
                <a16:creationId xmlns:a16="http://schemas.microsoft.com/office/drawing/2014/main" id="{7973BC90-F44F-43C9-BDEE-94717ADD98E5}"/>
              </a:ext>
            </a:extLst>
          </p:cNvPr>
          <p:cNvSpPr txBox="1">
            <a:spLocks/>
          </p:cNvSpPr>
          <p:nvPr/>
        </p:nvSpPr>
        <p:spPr>
          <a:xfrm>
            <a:off x="753256" y="583325"/>
            <a:ext cx="777485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Examples of non-native, alien species</a:t>
            </a:r>
          </a:p>
        </p:txBody>
      </p:sp>
      <p:sp>
        <p:nvSpPr>
          <p:cNvPr id="6" name="Rectangle: Rounded Corners 5">
            <a:extLst>
              <a:ext uri="{FF2B5EF4-FFF2-40B4-BE49-F238E27FC236}">
                <a16:creationId xmlns:a16="http://schemas.microsoft.com/office/drawing/2014/main" id="{6F83F685-9E5E-4D63-A9FC-58D3C68A0138}"/>
              </a:ext>
            </a:extLst>
          </p:cNvPr>
          <p:cNvSpPr/>
          <p:nvPr/>
        </p:nvSpPr>
        <p:spPr>
          <a:xfrm>
            <a:off x="614596" y="508372"/>
            <a:ext cx="6703476"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squirrel on a branch&#10;&#10;Description automatically generated">
            <a:extLst>
              <a:ext uri="{FF2B5EF4-FFF2-40B4-BE49-F238E27FC236}">
                <a16:creationId xmlns:a16="http://schemas.microsoft.com/office/drawing/2014/main" id="{5B8D4A8A-DAC4-461C-B40A-98E06667A608}"/>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429343" y="2371716"/>
            <a:ext cx="2234743" cy="2234743"/>
          </a:xfrm>
          <a:prstGeom prst="ellipse">
            <a:avLst/>
          </a:prstGeom>
        </p:spPr>
      </p:pic>
      <p:pic>
        <p:nvPicPr>
          <p:cNvPr id="11" name="Picture 10" descr="A deer standing in the grass&#10;&#10;Description automatically generated">
            <a:extLst>
              <a:ext uri="{FF2B5EF4-FFF2-40B4-BE49-F238E27FC236}">
                <a16:creationId xmlns:a16="http://schemas.microsoft.com/office/drawing/2014/main" id="{DDBCD1E6-2EA1-4D8E-B7C9-D77B053D0A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14316" y="2397947"/>
            <a:ext cx="2234743" cy="2234743"/>
          </a:xfrm>
          <a:prstGeom prst="ellipse">
            <a:avLst/>
          </a:prstGeom>
        </p:spPr>
      </p:pic>
      <p:pic>
        <p:nvPicPr>
          <p:cNvPr id="16" name="Picture 15" descr="A picture containing animal, mink, mammal, bear&#10;&#10;Description automatically generated">
            <a:extLst>
              <a:ext uri="{FF2B5EF4-FFF2-40B4-BE49-F238E27FC236}">
                <a16:creationId xmlns:a16="http://schemas.microsoft.com/office/drawing/2014/main" id="{EEFDE26C-0979-40C7-97F2-C3FBB72816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21829" y="2428400"/>
            <a:ext cx="2234743" cy="2234743"/>
          </a:xfrm>
          <a:prstGeom prst="ellipse">
            <a:avLst/>
          </a:prstGeom>
        </p:spPr>
      </p:pic>
      <p:pic>
        <p:nvPicPr>
          <p:cNvPr id="18" name="Picture 17" descr="A person standing next to a tree&#10;&#10;Description automatically generated">
            <a:extLst>
              <a:ext uri="{FF2B5EF4-FFF2-40B4-BE49-F238E27FC236}">
                <a16:creationId xmlns:a16="http://schemas.microsoft.com/office/drawing/2014/main" id="{71832129-087A-4A8B-B1CE-9D9CDA0D98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25586" y="2371714"/>
            <a:ext cx="2234743" cy="2234743"/>
          </a:xfrm>
          <a:prstGeom prst="ellipse">
            <a:avLst/>
          </a:prstGeom>
        </p:spPr>
      </p:pic>
      <p:sp>
        <p:nvSpPr>
          <p:cNvPr id="19" name="TextBox 18">
            <a:extLst>
              <a:ext uri="{FF2B5EF4-FFF2-40B4-BE49-F238E27FC236}">
                <a16:creationId xmlns:a16="http://schemas.microsoft.com/office/drawing/2014/main" id="{CF81DA7A-B6F3-451A-8D84-D145D74EA9AC}"/>
              </a:ext>
            </a:extLst>
          </p:cNvPr>
          <p:cNvSpPr txBox="1"/>
          <p:nvPr/>
        </p:nvSpPr>
        <p:spPr>
          <a:xfrm>
            <a:off x="415633" y="4745341"/>
            <a:ext cx="2309953" cy="400110"/>
          </a:xfrm>
          <a:prstGeom prst="rect">
            <a:avLst/>
          </a:prstGeom>
          <a:noFill/>
        </p:spPr>
        <p:txBody>
          <a:bodyPr wrap="square" rtlCol="0">
            <a:spAutoFit/>
          </a:bodyPr>
          <a:lstStyle/>
          <a:p>
            <a:pPr algn="ctr"/>
            <a:r>
              <a:rPr lang="en-GB" sz="2000" dirty="0"/>
              <a:t>Grey squirrel</a:t>
            </a:r>
          </a:p>
        </p:txBody>
      </p:sp>
      <p:sp>
        <p:nvSpPr>
          <p:cNvPr id="20" name="TextBox 19">
            <a:extLst>
              <a:ext uri="{FF2B5EF4-FFF2-40B4-BE49-F238E27FC236}">
                <a16:creationId xmlns:a16="http://schemas.microsoft.com/office/drawing/2014/main" id="{2B7B0161-A27D-4566-800C-4504FA43DA19}"/>
              </a:ext>
            </a:extLst>
          </p:cNvPr>
          <p:cNvSpPr txBox="1"/>
          <p:nvPr/>
        </p:nvSpPr>
        <p:spPr>
          <a:xfrm>
            <a:off x="9576710" y="4745341"/>
            <a:ext cx="2309953" cy="400110"/>
          </a:xfrm>
          <a:prstGeom prst="rect">
            <a:avLst/>
          </a:prstGeom>
          <a:noFill/>
        </p:spPr>
        <p:txBody>
          <a:bodyPr wrap="square" rtlCol="0">
            <a:spAutoFit/>
          </a:bodyPr>
          <a:lstStyle/>
          <a:p>
            <a:pPr algn="ctr"/>
            <a:r>
              <a:rPr lang="en-GB" sz="2000" dirty="0"/>
              <a:t>Sika deer</a:t>
            </a:r>
          </a:p>
        </p:txBody>
      </p:sp>
      <p:sp>
        <p:nvSpPr>
          <p:cNvPr id="21" name="TextBox 20">
            <a:extLst>
              <a:ext uri="{FF2B5EF4-FFF2-40B4-BE49-F238E27FC236}">
                <a16:creationId xmlns:a16="http://schemas.microsoft.com/office/drawing/2014/main" id="{B4949E91-ACD9-4D82-8913-CD1B907FE3E9}"/>
              </a:ext>
            </a:extLst>
          </p:cNvPr>
          <p:cNvSpPr txBox="1"/>
          <p:nvPr/>
        </p:nvSpPr>
        <p:spPr>
          <a:xfrm>
            <a:off x="4986024" y="4732585"/>
            <a:ext cx="2309953" cy="400110"/>
          </a:xfrm>
          <a:prstGeom prst="rect">
            <a:avLst/>
          </a:prstGeom>
          <a:noFill/>
        </p:spPr>
        <p:txBody>
          <a:bodyPr wrap="square" rtlCol="0">
            <a:spAutoFit/>
          </a:bodyPr>
          <a:lstStyle/>
          <a:p>
            <a:pPr algn="ctr"/>
            <a:r>
              <a:rPr lang="en-GB" sz="2000" dirty="0"/>
              <a:t>American mink</a:t>
            </a:r>
          </a:p>
        </p:txBody>
      </p:sp>
      <p:sp>
        <p:nvSpPr>
          <p:cNvPr id="22" name="TextBox 21">
            <a:extLst>
              <a:ext uri="{FF2B5EF4-FFF2-40B4-BE49-F238E27FC236}">
                <a16:creationId xmlns:a16="http://schemas.microsoft.com/office/drawing/2014/main" id="{49226721-671D-4828-8AF7-BB4058ABA67C}"/>
              </a:ext>
            </a:extLst>
          </p:cNvPr>
          <p:cNvSpPr txBox="1"/>
          <p:nvPr/>
        </p:nvSpPr>
        <p:spPr>
          <a:xfrm>
            <a:off x="2739625" y="4745341"/>
            <a:ext cx="2309953" cy="400110"/>
          </a:xfrm>
          <a:prstGeom prst="rect">
            <a:avLst/>
          </a:prstGeom>
          <a:noFill/>
        </p:spPr>
        <p:txBody>
          <a:bodyPr wrap="square" rtlCol="0">
            <a:spAutoFit/>
          </a:bodyPr>
          <a:lstStyle/>
          <a:p>
            <a:pPr algn="ctr"/>
            <a:r>
              <a:rPr lang="en-GB" sz="2000" dirty="0"/>
              <a:t>Giant hogweed</a:t>
            </a:r>
          </a:p>
        </p:txBody>
      </p:sp>
      <p:sp>
        <p:nvSpPr>
          <p:cNvPr id="23" name="TextBox 22">
            <a:extLst>
              <a:ext uri="{FF2B5EF4-FFF2-40B4-BE49-F238E27FC236}">
                <a16:creationId xmlns:a16="http://schemas.microsoft.com/office/drawing/2014/main" id="{DD59B7CC-F751-46A5-BE4F-48DD77CE16FC}"/>
              </a:ext>
            </a:extLst>
          </p:cNvPr>
          <p:cNvSpPr txBox="1"/>
          <p:nvPr/>
        </p:nvSpPr>
        <p:spPr>
          <a:xfrm>
            <a:off x="7281367" y="4745341"/>
            <a:ext cx="2309953" cy="400110"/>
          </a:xfrm>
          <a:prstGeom prst="rect">
            <a:avLst/>
          </a:prstGeom>
          <a:noFill/>
        </p:spPr>
        <p:txBody>
          <a:bodyPr wrap="square" rtlCol="0">
            <a:spAutoFit/>
          </a:bodyPr>
          <a:lstStyle/>
          <a:p>
            <a:pPr algn="ctr"/>
            <a:r>
              <a:rPr lang="en-GB" sz="2000" dirty="0"/>
              <a:t>Himalayan balsam</a:t>
            </a:r>
          </a:p>
        </p:txBody>
      </p:sp>
      <p:pic>
        <p:nvPicPr>
          <p:cNvPr id="3" name="Picture 2" descr="A close up of a flower&#10;&#10;Description automatically generated">
            <a:extLst>
              <a:ext uri="{FF2B5EF4-FFF2-40B4-BE49-F238E27FC236}">
                <a16:creationId xmlns:a16="http://schemas.microsoft.com/office/drawing/2014/main" id="{E737D4B1-2142-4EE9-B51A-28076CDC176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243"/>
          <a:stretch/>
        </p:blipFill>
        <p:spPr>
          <a:xfrm rot="16200000">
            <a:off x="7318072" y="2358957"/>
            <a:ext cx="2234744" cy="2234744"/>
          </a:xfrm>
          <a:prstGeom prst="ellipse">
            <a:avLst/>
          </a:prstGeom>
        </p:spPr>
      </p:pic>
      <p:sp>
        <p:nvSpPr>
          <p:cNvPr id="17" name="Text Placeholder 3">
            <a:extLst>
              <a:ext uri="{FF2B5EF4-FFF2-40B4-BE49-F238E27FC236}">
                <a16:creationId xmlns:a16="http://schemas.microsoft.com/office/drawing/2014/main" id="{79E3255A-C140-41DB-AC8E-E8FF4C463C51}"/>
              </a:ext>
            </a:extLst>
          </p:cNvPr>
          <p:cNvSpPr txBox="1">
            <a:spLocks/>
          </p:cNvSpPr>
          <p:nvPr/>
        </p:nvSpPr>
        <p:spPr>
          <a:xfrm>
            <a:off x="2424243" y="5426577"/>
            <a:ext cx="9058325" cy="58590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400" dirty="0"/>
              <a:t>These are just a few – there are lots more!</a:t>
            </a:r>
          </a:p>
        </p:txBody>
      </p:sp>
    </p:spTree>
    <p:extLst>
      <p:ext uri="{BB962C8B-B14F-4D97-AF65-F5344CB8AC3E}">
        <p14:creationId xmlns:p14="http://schemas.microsoft.com/office/powerpoint/2010/main" val="112696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DD621D3A-7375-4E58-8941-BAA479B25206}"/>
              </a:ext>
            </a:extLst>
          </p:cNvPr>
          <p:cNvSpPr txBox="1">
            <a:spLocks/>
          </p:cNvSpPr>
          <p:nvPr/>
        </p:nvSpPr>
        <p:spPr>
          <a:xfrm>
            <a:off x="614596" y="1810356"/>
            <a:ext cx="11197653" cy="82760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The term </a:t>
            </a:r>
            <a:r>
              <a:rPr lang="en-GB" sz="2800" dirty="0">
                <a:solidFill>
                  <a:srgbClr val="7EBC41"/>
                </a:solidFill>
              </a:rPr>
              <a:t>invasive</a:t>
            </a:r>
            <a:r>
              <a:rPr lang="en-GB" sz="2800" dirty="0"/>
              <a:t> is reserved for the most aggressive species capable of damaging the environment when and where they establish.</a:t>
            </a:r>
          </a:p>
        </p:txBody>
      </p:sp>
      <p:sp>
        <p:nvSpPr>
          <p:cNvPr id="7" name="Text Placeholder 3">
            <a:extLst>
              <a:ext uri="{FF2B5EF4-FFF2-40B4-BE49-F238E27FC236}">
                <a16:creationId xmlns:a16="http://schemas.microsoft.com/office/drawing/2014/main" id="{D6D29A1C-793B-4691-A56E-F2BAEBAF38EA}"/>
              </a:ext>
            </a:extLst>
          </p:cNvPr>
          <p:cNvSpPr txBox="1">
            <a:spLocks/>
          </p:cNvSpPr>
          <p:nvPr/>
        </p:nvSpPr>
        <p:spPr>
          <a:xfrm>
            <a:off x="753256" y="568335"/>
            <a:ext cx="777485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Invasive species</a:t>
            </a:r>
          </a:p>
        </p:txBody>
      </p:sp>
      <p:sp>
        <p:nvSpPr>
          <p:cNvPr id="8" name="Rectangle: Rounded Corners 7">
            <a:extLst>
              <a:ext uri="{FF2B5EF4-FFF2-40B4-BE49-F238E27FC236}">
                <a16:creationId xmlns:a16="http://schemas.microsoft.com/office/drawing/2014/main" id="{2FF15627-DB43-4170-AE40-9283CABCBA8F}"/>
              </a:ext>
            </a:extLst>
          </p:cNvPr>
          <p:cNvSpPr/>
          <p:nvPr/>
        </p:nvSpPr>
        <p:spPr>
          <a:xfrm>
            <a:off x="614596" y="493382"/>
            <a:ext cx="3162925"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B075F9-2755-4240-9822-254AF4689CAB}"/>
              </a:ext>
            </a:extLst>
          </p:cNvPr>
          <p:cNvSpPr/>
          <p:nvPr/>
        </p:nvSpPr>
        <p:spPr>
          <a:xfrm>
            <a:off x="614596" y="2741553"/>
            <a:ext cx="10308603" cy="2251065"/>
          </a:xfrm>
          <a:prstGeom prst="rect">
            <a:avLst/>
          </a:prstGeom>
        </p:spPr>
        <p:txBody>
          <a:bodyPr wrap="square">
            <a:spAutoFit/>
          </a:bodyPr>
          <a:lstStyle/>
          <a:p>
            <a:pPr>
              <a:lnSpc>
                <a:spcPct val="150000"/>
              </a:lnSpc>
            </a:pPr>
            <a:r>
              <a:rPr lang="en-GB" sz="2400" dirty="0"/>
              <a:t>Invasive species cause severe problems - they may cause harm or damage to;</a:t>
            </a:r>
          </a:p>
          <a:p>
            <a:pPr marL="457200" indent="-457200">
              <a:lnSpc>
                <a:spcPct val="150000"/>
              </a:lnSpc>
              <a:buFont typeface="Arial" panose="020B0604020202020204" pitchFamily="34" charset="0"/>
              <a:buChar char="•"/>
            </a:pPr>
            <a:r>
              <a:rPr lang="en-GB" sz="2400" dirty="0"/>
              <a:t>our wildlife and our environment</a:t>
            </a:r>
          </a:p>
          <a:p>
            <a:pPr marL="457200" indent="-457200">
              <a:lnSpc>
                <a:spcPct val="150000"/>
              </a:lnSpc>
              <a:buFont typeface="Arial" panose="020B0604020202020204" pitchFamily="34" charset="0"/>
              <a:buChar char="•"/>
            </a:pPr>
            <a:r>
              <a:rPr lang="en-GB" sz="2400" dirty="0"/>
              <a:t>our health or the way we live</a:t>
            </a:r>
          </a:p>
          <a:p>
            <a:pPr marL="457200" indent="-457200">
              <a:lnSpc>
                <a:spcPct val="150000"/>
              </a:lnSpc>
              <a:buFont typeface="Arial" panose="020B0604020202020204" pitchFamily="34" charset="0"/>
              <a:buChar char="•"/>
            </a:pPr>
            <a:r>
              <a:rPr lang="en-GB" sz="2400" dirty="0"/>
              <a:t>our economy (they cost us lots of money)</a:t>
            </a:r>
          </a:p>
        </p:txBody>
      </p:sp>
      <p:sp>
        <p:nvSpPr>
          <p:cNvPr id="13" name="Text Placeholder 3">
            <a:extLst>
              <a:ext uri="{FF2B5EF4-FFF2-40B4-BE49-F238E27FC236}">
                <a16:creationId xmlns:a16="http://schemas.microsoft.com/office/drawing/2014/main" id="{4DF12330-7ADD-40EA-95EF-176F35D31F51}"/>
              </a:ext>
            </a:extLst>
          </p:cNvPr>
          <p:cNvSpPr txBox="1">
            <a:spLocks/>
          </p:cNvSpPr>
          <p:nvPr/>
        </p:nvSpPr>
        <p:spPr>
          <a:xfrm>
            <a:off x="614596" y="5225976"/>
            <a:ext cx="10747949" cy="99257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solidFill>
                  <a:schemeClr val="accent2"/>
                </a:solidFill>
              </a:rPr>
              <a:t>Invasive species </a:t>
            </a:r>
            <a:r>
              <a:rPr lang="en-GB" sz="2600" dirty="0"/>
              <a:t>can be either </a:t>
            </a:r>
            <a:r>
              <a:rPr lang="en-GB" sz="2600" dirty="0">
                <a:solidFill>
                  <a:schemeClr val="accent2"/>
                </a:solidFill>
              </a:rPr>
              <a:t>native</a:t>
            </a:r>
            <a:r>
              <a:rPr lang="en-GB" sz="2600" dirty="0"/>
              <a:t> or </a:t>
            </a:r>
            <a:r>
              <a:rPr lang="en-GB" sz="2600" dirty="0">
                <a:solidFill>
                  <a:schemeClr val="accent2"/>
                </a:solidFill>
              </a:rPr>
              <a:t>non-native</a:t>
            </a:r>
            <a:r>
              <a:rPr lang="en-GB" sz="2600" dirty="0"/>
              <a:t>, most of the ones that cause serious problems are non-native. </a:t>
            </a:r>
          </a:p>
          <a:p>
            <a:endParaRPr lang="en-GB" sz="2800" dirty="0"/>
          </a:p>
        </p:txBody>
      </p:sp>
      <p:pic>
        <p:nvPicPr>
          <p:cNvPr id="19" name="Graphic 18" descr="Sparrow">
            <a:extLst>
              <a:ext uri="{FF2B5EF4-FFF2-40B4-BE49-F238E27FC236}">
                <a16:creationId xmlns:a16="http://schemas.microsoft.com/office/drawing/2014/main" id="{8C308C15-1C78-4412-AD36-79217C5E6C6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41337" y="3409886"/>
            <a:ext cx="914400" cy="914400"/>
          </a:xfrm>
          <a:prstGeom prst="rect">
            <a:avLst/>
          </a:prstGeom>
        </p:spPr>
      </p:pic>
      <p:pic>
        <p:nvPicPr>
          <p:cNvPr id="21" name="Graphic 20" descr="Pound">
            <a:extLst>
              <a:ext uri="{FF2B5EF4-FFF2-40B4-BE49-F238E27FC236}">
                <a16:creationId xmlns:a16="http://schemas.microsoft.com/office/drawing/2014/main" id="{D02D37E4-82ED-431E-B2D5-B4FA84B42F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682281">
            <a:off x="9664743" y="4221265"/>
            <a:ext cx="868219" cy="868219"/>
          </a:xfrm>
          <a:prstGeom prst="rect">
            <a:avLst/>
          </a:prstGeom>
        </p:spPr>
      </p:pic>
      <p:pic>
        <p:nvPicPr>
          <p:cNvPr id="23" name="Graphic 22" descr="Money">
            <a:extLst>
              <a:ext uri="{FF2B5EF4-FFF2-40B4-BE49-F238E27FC236}">
                <a16:creationId xmlns:a16="http://schemas.microsoft.com/office/drawing/2014/main" id="{E0724658-BE49-4D16-A4C3-25D1338355E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0766973">
            <a:off x="7626987" y="4211446"/>
            <a:ext cx="815229" cy="815229"/>
          </a:xfrm>
          <a:prstGeom prst="rect">
            <a:avLst/>
          </a:prstGeom>
        </p:spPr>
      </p:pic>
      <p:pic>
        <p:nvPicPr>
          <p:cNvPr id="25" name="Graphic 24" descr="Forest scene">
            <a:extLst>
              <a:ext uri="{FF2B5EF4-FFF2-40B4-BE49-F238E27FC236}">
                <a16:creationId xmlns:a16="http://schemas.microsoft.com/office/drawing/2014/main" id="{74CCEE44-4ADD-4525-86F2-CA76BC07518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391002" y="2967201"/>
            <a:ext cx="939662" cy="939662"/>
          </a:xfrm>
          <a:prstGeom prst="rect">
            <a:avLst/>
          </a:prstGeom>
        </p:spPr>
      </p:pic>
      <p:pic>
        <p:nvPicPr>
          <p:cNvPr id="31" name="Graphic 30" descr="Heart with pulse">
            <a:extLst>
              <a:ext uri="{FF2B5EF4-FFF2-40B4-BE49-F238E27FC236}">
                <a16:creationId xmlns:a16="http://schemas.microsoft.com/office/drawing/2014/main" id="{7FAD38E0-C94B-4FAD-BC7B-881B3E1EC49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70666" y="3502861"/>
            <a:ext cx="939662" cy="939662"/>
          </a:xfrm>
          <a:prstGeom prst="rect">
            <a:avLst/>
          </a:prstGeom>
        </p:spPr>
      </p:pic>
      <p:pic>
        <p:nvPicPr>
          <p:cNvPr id="33" name="Graphic 32" descr="Hike">
            <a:extLst>
              <a:ext uri="{FF2B5EF4-FFF2-40B4-BE49-F238E27FC236}">
                <a16:creationId xmlns:a16="http://schemas.microsoft.com/office/drawing/2014/main" id="{C77E33DF-AC62-450F-9B16-86279FF4388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028640" y="4198175"/>
            <a:ext cx="914400" cy="914400"/>
          </a:xfrm>
          <a:prstGeom prst="rect">
            <a:avLst/>
          </a:prstGeom>
        </p:spPr>
      </p:pic>
      <p:sp>
        <p:nvSpPr>
          <p:cNvPr id="14" name="Text Placeholder 3">
            <a:extLst>
              <a:ext uri="{FF2B5EF4-FFF2-40B4-BE49-F238E27FC236}">
                <a16:creationId xmlns:a16="http://schemas.microsoft.com/office/drawing/2014/main" id="{9A6AA8A4-0ADE-49C9-939F-A75D47589E7F}"/>
              </a:ext>
            </a:extLst>
          </p:cNvPr>
          <p:cNvSpPr txBox="1">
            <a:spLocks/>
          </p:cNvSpPr>
          <p:nvPr/>
        </p:nvSpPr>
        <p:spPr>
          <a:xfrm>
            <a:off x="614596" y="1295200"/>
            <a:ext cx="9058325" cy="585910"/>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What do you think an </a:t>
            </a:r>
            <a:r>
              <a:rPr lang="en-GB" sz="2800" dirty="0">
                <a:solidFill>
                  <a:schemeClr val="accent2"/>
                </a:solidFill>
              </a:rPr>
              <a:t>invasive</a:t>
            </a:r>
            <a:r>
              <a:rPr lang="en-GB" sz="2800" dirty="0"/>
              <a:t> </a:t>
            </a:r>
            <a:r>
              <a:rPr lang="en-GB" sz="2800" dirty="0">
                <a:solidFill>
                  <a:srgbClr val="7EBC41"/>
                </a:solidFill>
              </a:rPr>
              <a:t>species</a:t>
            </a:r>
            <a:r>
              <a:rPr lang="en-GB" sz="2800" dirty="0"/>
              <a:t> is?</a:t>
            </a:r>
          </a:p>
        </p:txBody>
      </p:sp>
    </p:spTree>
    <p:extLst>
      <p:ext uri="{BB962C8B-B14F-4D97-AF65-F5344CB8AC3E}">
        <p14:creationId xmlns:p14="http://schemas.microsoft.com/office/powerpoint/2010/main" val="374826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DD621D3A-7375-4E58-8941-BAA479B25206}"/>
              </a:ext>
            </a:extLst>
          </p:cNvPr>
          <p:cNvSpPr txBox="1">
            <a:spLocks/>
          </p:cNvSpPr>
          <p:nvPr/>
        </p:nvSpPr>
        <p:spPr>
          <a:xfrm>
            <a:off x="487130" y="1422604"/>
            <a:ext cx="11217740" cy="585910"/>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accent2"/>
                </a:solidFill>
              </a:rPr>
              <a:t>Invasive, non-native (alien) species </a:t>
            </a:r>
            <a:r>
              <a:rPr lang="en-GB" sz="2800" dirty="0"/>
              <a:t>are the most successful species in their new locations and those that cause the most severe problems. </a:t>
            </a:r>
          </a:p>
          <a:p>
            <a:endParaRPr lang="en-GB" sz="2800" dirty="0"/>
          </a:p>
        </p:txBody>
      </p:sp>
      <p:sp>
        <p:nvSpPr>
          <p:cNvPr id="7" name="Text Placeholder 3">
            <a:extLst>
              <a:ext uri="{FF2B5EF4-FFF2-40B4-BE49-F238E27FC236}">
                <a16:creationId xmlns:a16="http://schemas.microsoft.com/office/drawing/2014/main" id="{D6D29A1C-793B-4691-A56E-F2BAEBAF38EA}"/>
              </a:ext>
            </a:extLst>
          </p:cNvPr>
          <p:cNvSpPr txBox="1">
            <a:spLocks/>
          </p:cNvSpPr>
          <p:nvPr/>
        </p:nvSpPr>
        <p:spPr>
          <a:xfrm>
            <a:off x="753256" y="553345"/>
            <a:ext cx="777485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Invasive non-native species (INNS)</a:t>
            </a:r>
          </a:p>
        </p:txBody>
      </p:sp>
      <p:sp>
        <p:nvSpPr>
          <p:cNvPr id="8" name="Rectangle: Rounded Corners 7">
            <a:extLst>
              <a:ext uri="{FF2B5EF4-FFF2-40B4-BE49-F238E27FC236}">
                <a16:creationId xmlns:a16="http://schemas.microsoft.com/office/drawing/2014/main" id="{2FF15627-DB43-4170-AE40-9283CABCBA8F}"/>
              </a:ext>
            </a:extLst>
          </p:cNvPr>
          <p:cNvSpPr/>
          <p:nvPr/>
        </p:nvSpPr>
        <p:spPr>
          <a:xfrm>
            <a:off x="614596" y="478392"/>
            <a:ext cx="6430781"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B075F9-2755-4240-9822-254AF4689CAB}"/>
              </a:ext>
            </a:extLst>
          </p:cNvPr>
          <p:cNvSpPr/>
          <p:nvPr/>
        </p:nvSpPr>
        <p:spPr>
          <a:xfrm>
            <a:off x="988457" y="2542470"/>
            <a:ext cx="7304455" cy="2923877"/>
          </a:xfrm>
          <a:prstGeom prst="rect">
            <a:avLst/>
          </a:prstGeom>
        </p:spPr>
        <p:txBody>
          <a:bodyPr wrap="square">
            <a:spAutoFit/>
          </a:bodyPr>
          <a:lstStyle/>
          <a:p>
            <a:r>
              <a:rPr lang="en-GB" sz="2600" dirty="0"/>
              <a:t>They are often bigger, faster growing or more aggressive than our native species and may have no natural predators to control their numbers or limit their spread. </a:t>
            </a:r>
          </a:p>
          <a:p>
            <a:endParaRPr lang="en-GB" sz="2800" dirty="0"/>
          </a:p>
          <a:p>
            <a:r>
              <a:rPr lang="en-GB" sz="2600" dirty="0"/>
              <a:t>As a result, native species are often unable to compete with these alien invaders and so decline.</a:t>
            </a:r>
            <a:r>
              <a:rPr lang="en-GB" dirty="0"/>
              <a:t> </a:t>
            </a:r>
            <a:endParaRPr lang="en-GB" sz="2600" dirty="0"/>
          </a:p>
        </p:txBody>
      </p:sp>
      <p:pic>
        <p:nvPicPr>
          <p:cNvPr id="9" name="Picture 8" descr="A person sitting in a tree&#10;&#10;Description automatically generated">
            <a:extLst>
              <a:ext uri="{FF2B5EF4-FFF2-40B4-BE49-F238E27FC236}">
                <a16:creationId xmlns:a16="http://schemas.microsoft.com/office/drawing/2014/main" id="{D3B86815-9412-42E2-997D-C84BF36587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903676" y="2631865"/>
            <a:ext cx="3819103" cy="2864328"/>
          </a:xfrm>
          <a:prstGeom prst="rect">
            <a:avLst/>
          </a:prstGeom>
        </p:spPr>
      </p:pic>
    </p:spTree>
    <p:extLst>
      <p:ext uri="{BB962C8B-B14F-4D97-AF65-F5344CB8AC3E}">
        <p14:creationId xmlns:p14="http://schemas.microsoft.com/office/powerpoint/2010/main" val="149437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DD96359-2009-4F4D-A601-F8F777588950}"/>
              </a:ext>
            </a:extLst>
          </p:cNvPr>
          <p:cNvSpPr txBox="1">
            <a:spLocks/>
          </p:cNvSpPr>
          <p:nvPr/>
        </p:nvSpPr>
        <p:spPr>
          <a:xfrm>
            <a:off x="670290" y="537919"/>
            <a:ext cx="777485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How do the aliens get here?</a:t>
            </a:r>
          </a:p>
        </p:txBody>
      </p:sp>
      <p:sp>
        <p:nvSpPr>
          <p:cNvPr id="6" name="Rectangle: Rounded Corners 5">
            <a:extLst>
              <a:ext uri="{FF2B5EF4-FFF2-40B4-BE49-F238E27FC236}">
                <a16:creationId xmlns:a16="http://schemas.microsoft.com/office/drawing/2014/main" id="{235D54CE-0743-4800-943D-3F3BF92BFD95}"/>
              </a:ext>
            </a:extLst>
          </p:cNvPr>
          <p:cNvSpPr/>
          <p:nvPr/>
        </p:nvSpPr>
        <p:spPr>
          <a:xfrm>
            <a:off x="565358" y="485452"/>
            <a:ext cx="5175875"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3">
            <a:extLst>
              <a:ext uri="{FF2B5EF4-FFF2-40B4-BE49-F238E27FC236}">
                <a16:creationId xmlns:a16="http://schemas.microsoft.com/office/drawing/2014/main" id="{0BC58680-9BC0-4F48-8ACD-CBDA8A8F5882}"/>
              </a:ext>
            </a:extLst>
          </p:cNvPr>
          <p:cNvSpPr txBox="1">
            <a:spLocks/>
          </p:cNvSpPr>
          <p:nvPr/>
        </p:nvSpPr>
        <p:spPr>
          <a:xfrm>
            <a:off x="565358" y="1327264"/>
            <a:ext cx="10927830" cy="91483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All invasive non-native species were introduced into Britain by </a:t>
            </a:r>
            <a:r>
              <a:rPr lang="en-GB" sz="2800" dirty="0">
                <a:solidFill>
                  <a:schemeClr val="accent2"/>
                </a:solidFill>
              </a:rPr>
              <a:t>people </a:t>
            </a:r>
            <a:r>
              <a:rPr lang="en-GB" sz="2800" dirty="0"/>
              <a:t>- either accidently or on purpose.  How do you think this happens? </a:t>
            </a:r>
          </a:p>
          <a:p>
            <a:endParaRPr lang="en-GB" sz="2800" dirty="0"/>
          </a:p>
        </p:txBody>
      </p:sp>
      <p:sp>
        <p:nvSpPr>
          <p:cNvPr id="13" name="Text Placeholder 3">
            <a:extLst>
              <a:ext uri="{FF2B5EF4-FFF2-40B4-BE49-F238E27FC236}">
                <a16:creationId xmlns:a16="http://schemas.microsoft.com/office/drawing/2014/main" id="{6454DCCC-D08E-4B37-9DD8-69629C7AC43B}"/>
              </a:ext>
            </a:extLst>
          </p:cNvPr>
          <p:cNvSpPr txBox="1">
            <a:spLocks/>
          </p:cNvSpPr>
          <p:nvPr/>
        </p:nvSpPr>
        <p:spPr>
          <a:xfrm>
            <a:off x="712941" y="2535482"/>
            <a:ext cx="2355936" cy="372613"/>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Travel and Trade</a:t>
            </a:r>
          </a:p>
          <a:p>
            <a:endParaRPr lang="en-GB" sz="2800" dirty="0"/>
          </a:p>
        </p:txBody>
      </p:sp>
      <p:sp>
        <p:nvSpPr>
          <p:cNvPr id="14" name="Text Placeholder 3">
            <a:extLst>
              <a:ext uri="{FF2B5EF4-FFF2-40B4-BE49-F238E27FC236}">
                <a16:creationId xmlns:a16="http://schemas.microsoft.com/office/drawing/2014/main" id="{C30D14D5-ADBB-480B-994E-CA6D831EDB4E}"/>
              </a:ext>
            </a:extLst>
          </p:cNvPr>
          <p:cNvSpPr txBox="1">
            <a:spLocks/>
          </p:cNvSpPr>
          <p:nvPr/>
        </p:nvSpPr>
        <p:spPr>
          <a:xfrm>
            <a:off x="6198984" y="4249273"/>
            <a:ext cx="4054111" cy="457420"/>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Commercial use; Food and Fur</a:t>
            </a:r>
          </a:p>
          <a:p>
            <a:endParaRPr lang="en-GB" sz="2800" dirty="0"/>
          </a:p>
        </p:txBody>
      </p:sp>
      <p:sp>
        <p:nvSpPr>
          <p:cNvPr id="15" name="Text Placeholder 3">
            <a:extLst>
              <a:ext uri="{FF2B5EF4-FFF2-40B4-BE49-F238E27FC236}">
                <a16:creationId xmlns:a16="http://schemas.microsoft.com/office/drawing/2014/main" id="{22F1D1C0-5EA9-47C0-9A4F-56AD5D00D51E}"/>
              </a:ext>
            </a:extLst>
          </p:cNvPr>
          <p:cNvSpPr txBox="1">
            <a:spLocks/>
          </p:cNvSpPr>
          <p:nvPr/>
        </p:nvSpPr>
        <p:spPr>
          <a:xfrm>
            <a:off x="670289" y="4236376"/>
            <a:ext cx="3879739" cy="416197"/>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Ornamental Animals and Pets</a:t>
            </a:r>
          </a:p>
          <a:p>
            <a:endParaRPr lang="en-GB" sz="2800" dirty="0"/>
          </a:p>
        </p:txBody>
      </p:sp>
      <p:sp>
        <p:nvSpPr>
          <p:cNvPr id="16" name="Text Placeholder 3">
            <a:extLst>
              <a:ext uri="{FF2B5EF4-FFF2-40B4-BE49-F238E27FC236}">
                <a16:creationId xmlns:a16="http://schemas.microsoft.com/office/drawing/2014/main" id="{F9D06020-CC76-4E09-84BA-920F68243CB4}"/>
              </a:ext>
            </a:extLst>
          </p:cNvPr>
          <p:cNvSpPr txBox="1">
            <a:spLocks/>
          </p:cNvSpPr>
          <p:nvPr/>
        </p:nvSpPr>
        <p:spPr>
          <a:xfrm>
            <a:off x="6217897" y="2582225"/>
            <a:ext cx="2707496" cy="457420"/>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Ornamental Plants </a:t>
            </a:r>
          </a:p>
        </p:txBody>
      </p:sp>
      <p:sp>
        <p:nvSpPr>
          <p:cNvPr id="17" name="Rectangle: Rounded Corners 16">
            <a:extLst>
              <a:ext uri="{FF2B5EF4-FFF2-40B4-BE49-F238E27FC236}">
                <a16:creationId xmlns:a16="http://schemas.microsoft.com/office/drawing/2014/main" id="{8D27181F-1089-4FD1-A2B4-DE3BF4A1EFD1}"/>
              </a:ext>
            </a:extLst>
          </p:cNvPr>
          <p:cNvSpPr/>
          <p:nvPr/>
        </p:nvSpPr>
        <p:spPr>
          <a:xfrm>
            <a:off x="693135" y="4221757"/>
            <a:ext cx="3837981" cy="45742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9A1874D8-D3C7-437F-B37C-ACC36A13ED8A}"/>
              </a:ext>
            </a:extLst>
          </p:cNvPr>
          <p:cNvSpPr/>
          <p:nvPr/>
        </p:nvSpPr>
        <p:spPr>
          <a:xfrm>
            <a:off x="6217896" y="4202160"/>
            <a:ext cx="4035199" cy="45742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AD802580-4767-446E-B51E-B5C434D1E187}"/>
              </a:ext>
            </a:extLst>
          </p:cNvPr>
          <p:cNvSpPr/>
          <p:nvPr/>
        </p:nvSpPr>
        <p:spPr>
          <a:xfrm>
            <a:off x="6217897" y="2561216"/>
            <a:ext cx="2506378" cy="45742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BB52E87F-3E4C-47C6-9FF6-76C503EE0041}"/>
              </a:ext>
            </a:extLst>
          </p:cNvPr>
          <p:cNvSpPr/>
          <p:nvPr/>
        </p:nvSpPr>
        <p:spPr>
          <a:xfrm>
            <a:off x="693136" y="2515043"/>
            <a:ext cx="2225428" cy="45742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3">
            <a:extLst>
              <a:ext uri="{FF2B5EF4-FFF2-40B4-BE49-F238E27FC236}">
                <a16:creationId xmlns:a16="http://schemas.microsoft.com/office/drawing/2014/main" id="{CCED1AC7-61E7-41C8-A20E-1A5D262C4A0C}"/>
              </a:ext>
            </a:extLst>
          </p:cNvPr>
          <p:cNvSpPr txBox="1">
            <a:spLocks/>
          </p:cNvSpPr>
          <p:nvPr/>
        </p:nvSpPr>
        <p:spPr>
          <a:xfrm>
            <a:off x="670290" y="3082891"/>
            <a:ext cx="5190864" cy="71470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Hitchhikers that get a lift on a boat hull, in or on cargo, in deliveries or tourist luggage.</a:t>
            </a:r>
          </a:p>
          <a:p>
            <a:endParaRPr lang="en-GB" sz="2800" dirty="0"/>
          </a:p>
        </p:txBody>
      </p:sp>
      <p:sp>
        <p:nvSpPr>
          <p:cNvPr id="22" name="Text Placeholder 3">
            <a:extLst>
              <a:ext uri="{FF2B5EF4-FFF2-40B4-BE49-F238E27FC236}">
                <a16:creationId xmlns:a16="http://schemas.microsoft.com/office/drawing/2014/main" id="{9FBF3290-E8DE-4B4C-8928-80EEDA403699}"/>
              </a:ext>
            </a:extLst>
          </p:cNvPr>
          <p:cNvSpPr txBox="1">
            <a:spLocks/>
          </p:cNvSpPr>
          <p:nvPr/>
        </p:nvSpPr>
        <p:spPr>
          <a:xfrm>
            <a:off x="6217897" y="3097116"/>
            <a:ext cx="5190864" cy="71470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Plants brought back by Victorian plant hunters for gardens - which later spread into the wild.</a:t>
            </a:r>
          </a:p>
          <a:p>
            <a:endParaRPr lang="en-GB" sz="2800" dirty="0"/>
          </a:p>
        </p:txBody>
      </p:sp>
      <p:sp>
        <p:nvSpPr>
          <p:cNvPr id="23" name="Text Placeholder 3">
            <a:extLst>
              <a:ext uri="{FF2B5EF4-FFF2-40B4-BE49-F238E27FC236}">
                <a16:creationId xmlns:a16="http://schemas.microsoft.com/office/drawing/2014/main" id="{E3591307-2E2E-4830-8D24-2C81E3E1D9B8}"/>
              </a:ext>
            </a:extLst>
          </p:cNvPr>
          <p:cNvSpPr txBox="1">
            <a:spLocks/>
          </p:cNvSpPr>
          <p:nvPr/>
        </p:nvSpPr>
        <p:spPr>
          <a:xfrm>
            <a:off x="600627" y="4775896"/>
            <a:ext cx="5190864" cy="91483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Animals brought back to keep in estate parks and zoos or as pets - which later escape or are deliberately released. </a:t>
            </a:r>
          </a:p>
          <a:p>
            <a:endParaRPr lang="en-GB" sz="2800" dirty="0"/>
          </a:p>
        </p:txBody>
      </p:sp>
      <p:sp>
        <p:nvSpPr>
          <p:cNvPr id="24" name="Text Placeholder 3">
            <a:extLst>
              <a:ext uri="{FF2B5EF4-FFF2-40B4-BE49-F238E27FC236}">
                <a16:creationId xmlns:a16="http://schemas.microsoft.com/office/drawing/2014/main" id="{6D4CEED5-8EDE-4D2E-9F38-AF7A92058F79}"/>
              </a:ext>
            </a:extLst>
          </p:cNvPr>
          <p:cNvSpPr txBox="1">
            <a:spLocks/>
          </p:cNvSpPr>
          <p:nvPr/>
        </p:nvSpPr>
        <p:spPr>
          <a:xfrm>
            <a:off x="6128843" y="4779008"/>
            <a:ext cx="5190864" cy="714709"/>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Animals or plants brought here because they were useful. </a:t>
            </a:r>
          </a:p>
          <a:p>
            <a:endParaRPr lang="en-GB" sz="2800" dirty="0"/>
          </a:p>
        </p:txBody>
      </p:sp>
      <p:pic>
        <p:nvPicPr>
          <p:cNvPr id="26" name="Graphic 25" descr="Cruise ship">
            <a:extLst>
              <a:ext uri="{FF2B5EF4-FFF2-40B4-BE49-F238E27FC236}">
                <a16:creationId xmlns:a16="http://schemas.microsoft.com/office/drawing/2014/main" id="{EBA4CDEF-3949-4FE4-85E8-208B589207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71172" y="2429762"/>
            <a:ext cx="677348" cy="677348"/>
          </a:xfrm>
          <a:prstGeom prst="rect">
            <a:avLst/>
          </a:prstGeom>
        </p:spPr>
      </p:pic>
      <p:pic>
        <p:nvPicPr>
          <p:cNvPr id="28" name="Graphic 27" descr="Airplane">
            <a:extLst>
              <a:ext uri="{FF2B5EF4-FFF2-40B4-BE49-F238E27FC236}">
                <a16:creationId xmlns:a16="http://schemas.microsoft.com/office/drawing/2014/main" id="{D6B41FDD-6477-4BD6-896C-BE63C7BD325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49079" y="2386235"/>
            <a:ext cx="591339" cy="591339"/>
          </a:xfrm>
          <a:prstGeom prst="rect">
            <a:avLst/>
          </a:prstGeom>
        </p:spPr>
      </p:pic>
      <p:pic>
        <p:nvPicPr>
          <p:cNvPr id="30" name="Graphic 29" descr="Truck">
            <a:extLst>
              <a:ext uri="{FF2B5EF4-FFF2-40B4-BE49-F238E27FC236}">
                <a16:creationId xmlns:a16="http://schemas.microsoft.com/office/drawing/2014/main" id="{A560F54F-5367-40E0-9117-D0D17AFD4AF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40977" y="2396556"/>
            <a:ext cx="703292" cy="703292"/>
          </a:xfrm>
          <a:prstGeom prst="rect">
            <a:avLst/>
          </a:prstGeom>
        </p:spPr>
      </p:pic>
      <p:pic>
        <p:nvPicPr>
          <p:cNvPr id="32" name="Graphic 31" descr="Plant">
            <a:extLst>
              <a:ext uri="{FF2B5EF4-FFF2-40B4-BE49-F238E27FC236}">
                <a16:creationId xmlns:a16="http://schemas.microsoft.com/office/drawing/2014/main" id="{449B418B-A2E7-4013-B9B8-233D12C82F8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531538" y="2429622"/>
            <a:ext cx="660800" cy="660800"/>
          </a:xfrm>
          <a:prstGeom prst="rect">
            <a:avLst/>
          </a:prstGeom>
        </p:spPr>
      </p:pic>
      <p:pic>
        <p:nvPicPr>
          <p:cNvPr id="40" name="Graphic 39" descr="Flower without stem">
            <a:extLst>
              <a:ext uri="{FF2B5EF4-FFF2-40B4-BE49-F238E27FC236}">
                <a16:creationId xmlns:a16="http://schemas.microsoft.com/office/drawing/2014/main" id="{8B1E2F17-0278-4E43-B8F7-BB43EEBFA9F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636651" y="2388288"/>
            <a:ext cx="792457" cy="792457"/>
          </a:xfrm>
          <a:prstGeom prst="rect">
            <a:avLst/>
          </a:prstGeom>
        </p:spPr>
      </p:pic>
      <p:pic>
        <p:nvPicPr>
          <p:cNvPr id="42" name="Graphic 41" descr="Palm tree">
            <a:extLst>
              <a:ext uri="{FF2B5EF4-FFF2-40B4-BE49-F238E27FC236}">
                <a16:creationId xmlns:a16="http://schemas.microsoft.com/office/drawing/2014/main" id="{2D0FA8B0-ADD8-4E77-9E59-B62AF5680BB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973538" y="2478962"/>
            <a:ext cx="560683" cy="560683"/>
          </a:xfrm>
          <a:prstGeom prst="rect">
            <a:avLst/>
          </a:prstGeom>
        </p:spPr>
      </p:pic>
      <p:pic>
        <p:nvPicPr>
          <p:cNvPr id="46" name="Graphic 45" descr="Deer">
            <a:extLst>
              <a:ext uri="{FF2B5EF4-FFF2-40B4-BE49-F238E27FC236}">
                <a16:creationId xmlns:a16="http://schemas.microsoft.com/office/drawing/2014/main" id="{87299E02-E5F9-4230-A51A-5448B27B7193}"/>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152712" y="3930431"/>
            <a:ext cx="761272" cy="761272"/>
          </a:xfrm>
          <a:prstGeom prst="rect">
            <a:avLst/>
          </a:prstGeom>
        </p:spPr>
      </p:pic>
      <p:pic>
        <p:nvPicPr>
          <p:cNvPr id="48" name="Graphic 47" descr="Turtle">
            <a:extLst>
              <a:ext uri="{FF2B5EF4-FFF2-40B4-BE49-F238E27FC236}">
                <a16:creationId xmlns:a16="http://schemas.microsoft.com/office/drawing/2014/main" id="{EFE73D8D-00CF-4EBA-9FEA-29982120092C}"/>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550029" y="4180833"/>
            <a:ext cx="603059" cy="603059"/>
          </a:xfrm>
          <a:prstGeom prst="rect">
            <a:avLst/>
          </a:prstGeom>
        </p:spPr>
      </p:pic>
      <p:pic>
        <p:nvPicPr>
          <p:cNvPr id="50" name="Graphic 49" descr="Rabbit">
            <a:extLst>
              <a:ext uri="{FF2B5EF4-FFF2-40B4-BE49-F238E27FC236}">
                <a16:creationId xmlns:a16="http://schemas.microsoft.com/office/drawing/2014/main" id="{414BDBC1-C033-4DF9-9A8A-93C3026D44FD}"/>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860035" y="4031266"/>
            <a:ext cx="714709" cy="714709"/>
          </a:xfrm>
          <a:prstGeom prst="rect">
            <a:avLst/>
          </a:prstGeom>
        </p:spPr>
      </p:pic>
      <p:pic>
        <p:nvPicPr>
          <p:cNvPr id="52" name="Graphic 51" descr="Crab">
            <a:extLst>
              <a:ext uri="{FF2B5EF4-FFF2-40B4-BE49-F238E27FC236}">
                <a16:creationId xmlns:a16="http://schemas.microsoft.com/office/drawing/2014/main" id="{B4A7D707-ED24-42D8-86A3-818D41786241}"/>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321465" y="4154027"/>
            <a:ext cx="539217" cy="539217"/>
          </a:xfrm>
          <a:prstGeom prst="rect">
            <a:avLst/>
          </a:prstGeom>
        </p:spPr>
      </p:pic>
    </p:spTree>
    <p:extLst>
      <p:ext uri="{BB962C8B-B14F-4D97-AF65-F5344CB8AC3E}">
        <p14:creationId xmlns:p14="http://schemas.microsoft.com/office/powerpoint/2010/main" val="15167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animBg="1"/>
      <p:bldP spid="19" grpId="0" animBg="1"/>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DD96359-2009-4F4D-A601-F8F777588950}"/>
              </a:ext>
            </a:extLst>
          </p:cNvPr>
          <p:cNvSpPr txBox="1">
            <a:spLocks/>
          </p:cNvSpPr>
          <p:nvPr/>
        </p:nvSpPr>
        <p:spPr>
          <a:xfrm>
            <a:off x="670290" y="552909"/>
            <a:ext cx="777485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How are the aliens taking over?</a:t>
            </a:r>
          </a:p>
        </p:txBody>
      </p:sp>
      <p:sp>
        <p:nvSpPr>
          <p:cNvPr id="6" name="Rectangle: Rounded Corners 5">
            <a:extLst>
              <a:ext uri="{FF2B5EF4-FFF2-40B4-BE49-F238E27FC236}">
                <a16:creationId xmlns:a16="http://schemas.microsoft.com/office/drawing/2014/main" id="{235D54CE-0743-4800-943D-3F3BF92BFD95}"/>
              </a:ext>
            </a:extLst>
          </p:cNvPr>
          <p:cNvSpPr/>
          <p:nvPr/>
        </p:nvSpPr>
        <p:spPr>
          <a:xfrm>
            <a:off x="565358" y="500442"/>
            <a:ext cx="5715521"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green plant in a forest&#10;&#10;Description automatically generated">
            <a:extLst>
              <a:ext uri="{FF2B5EF4-FFF2-40B4-BE49-F238E27FC236}">
                <a16:creationId xmlns:a16="http://schemas.microsoft.com/office/drawing/2014/main" id="{E4AC3CC0-A8CA-4F5D-86D1-6D8C557A88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555" y="1317210"/>
            <a:ext cx="1636061" cy="1636061"/>
          </a:xfrm>
          <a:prstGeom prst="ellipse">
            <a:avLst/>
          </a:prstGeom>
        </p:spPr>
      </p:pic>
      <p:pic>
        <p:nvPicPr>
          <p:cNvPr id="8" name="Picture 7" descr="A pink flower with green leaves&#10;&#10;Description automatically generated">
            <a:extLst>
              <a:ext uri="{FF2B5EF4-FFF2-40B4-BE49-F238E27FC236}">
                <a16:creationId xmlns:a16="http://schemas.microsoft.com/office/drawing/2014/main" id="{B28ED699-A880-4312-9562-C9450E0B0F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90674" y="2105809"/>
            <a:ext cx="1636061" cy="1636061"/>
          </a:xfrm>
          <a:prstGeom prst="ellipse">
            <a:avLst/>
          </a:prstGeom>
        </p:spPr>
      </p:pic>
      <p:pic>
        <p:nvPicPr>
          <p:cNvPr id="10" name="Picture 9" descr="A picture containing fungus, food, sitting, piece&#10;&#10;Description automatically generated">
            <a:extLst>
              <a:ext uri="{FF2B5EF4-FFF2-40B4-BE49-F238E27FC236}">
                <a16:creationId xmlns:a16="http://schemas.microsoft.com/office/drawing/2014/main" id="{A15F861E-E0BE-4785-8B0E-AB01A88C40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1526" y="3673160"/>
            <a:ext cx="1636061" cy="1636061"/>
          </a:xfrm>
          <a:prstGeom prst="ellipse">
            <a:avLst/>
          </a:prstGeom>
        </p:spPr>
      </p:pic>
      <p:pic>
        <p:nvPicPr>
          <p:cNvPr id="12" name="Picture 11" descr="A pile of hay&#10;&#10;Description automatically generated">
            <a:extLst>
              <a:ext uri="{FF2B5EF4-FFF2-40B4-BE49-F238E27FC236}">
                <a16:creationId xmlns:a16="http://schemas.microsoft.com/office/drawing/2014/main" id="{86CB1806-25CF-437A-8EA1-5682E90D845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90674" y="4338585"/>
            <a:ext cx="1636061" cy="1636061"/>
          </a:xfrm>
          <a:prstGeom prst="ellipse">
            <a:avLst/>
          </a:prstGeom>
        </p:spPr>
      </p:pic>
      <p:sp>
        <p:nvSpPr>
          <p:cNvPr id="13" name="TextBox 12">
            <a:extLst>
              <a:ext uri="{FF2B5EF4-FFF2-40B4-BE49-F238E27FC236}">
                <a16:creationId xmlns:a16="http://schemas.microsoft.com/office/drawing/2014/main" id="{E5BDFE0F-4377-4EF5-8E82-CC4F5CAD1AE3}"/>
              </a:ext>
            </a:extLst>
          </p:cNvPr>
          <p:cNvSpPr txBox="1"/>
          <p:nvPr/>
        </p:nvSpPr>
        <p:spPr>
          <a:xfrm>
            <a:off x="2665418" y="1390429"/>
            <a:ext cx="3187519" cy="769441"/>
          </a:xfrm>
          <a:prstGeom prst="rect">
            <a:avLst/>
          </a:prstGeom>
          <a:noFill/>
        </p:spPr>
        <p:txBody>
          <a:bodyPr wrap="square" rtlCol="0">
            <a:spAutoFit/>
          </a:bodyPr>
          <a:lstStyle/>
          <a:p>
            <a:pPr algn="ctr"/>
            <a:r>
              <a:rPr lang="en-GB" sz="2200" dirty="0"/>
              <a:t>Some plants produce huge numbers of seeds</a:t>
            </a:r>
          </a:p>
        </p:txBody>
      </p:sp>
      <p:cxnSp>
        <p:nvCxnSpPr>
          <p:cNvPr id="15" name="Straight Arrow Connector 14">
            <a:extLst>
              <a:ext uri="{FF2B5EF4-FFF2-40B4-BE49-F238E27FC236}">
                <a16:creationId xmlns:a16="http://schemas.microsoft.com/office/drawing/2014/main" id="{4A650BE4-8128-4AB0-ADE0-90C5F152B84B}"/>
              </a:ext>
            </a:extLst>
          </p:cNvPr>
          <p:cNvCxnSpPr>
            <a:cxnSpLocks/>
          </p:cNvCxnSpPr>
          <p:nvPr/>
        </p:nvCxnSpPr>
        <p:spPr>
          <a:xfrm>
            <a:off x="3026735" y="2368446"/>
            <a:ext cx="2826202"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60E4D7-C188-4E95-A54A-49488D753227}"/>
              </a:ext>
            </a:extLst>
          </p:cNvPr>
          <p:cNvSpPr txBox="1"/>
          <p:nvPr/>
        </p:nvSpPr>
        <p:spPr>
          <a:xfrm>
            <a:off x="3173732" y="3968519"/>
            <a:ext cx="2675355" cy="769441"/>
          </a:xfrm>
          <a:prstGeom prst="rect">
            <a:avLst/>
          </a:prstGeom>
          <a:noFill/>
        </p:spPr>
        <p:txBody>
          <a:bodyPr wrap="square" rtlCol="0">
            <a:spAutoFit/>
          </a:bodyPr>
          <a:lstStyle/>
          <a:p>
            <a:r>
              <a:rPr lang="en-GB" sz="2200" dirty="0"/>
              <a:t>Some plants have rhizomes (roots)</a:t>
            </a:r>
          </a:p>
        </p:txBody>
      </p:sp>
      <p:cxnSp>
        <p:nvCxnSpPr>
          <p:cNvPr id="17" name="Straight Arrow Connector 16">
            <a:extLst>
              <a:ext uri="{FF2B5EF4-FFF2-40B4-BE49-F238E27FC236}">
                <a16:creationId xmlns:a16="http://schemas.microsoft.com/office/drawing/2014/main" id="{F32AF1B8-402B-4C6E-8ECB-5A6D976F54D0}"/>
              </a:ext>
            </a:extLst>
          </p:cNvPr>
          <p:cNvCxnSpPr>
            <a:cxnSpLocks/>
          </p:cNvCxnSpPr>
          <p:nvPr/>
        </p:nvCxnSpPr>
        <p:spPr>
          <a:xfrm>
            <a:off x="3035897" y="4946011"/>
            <a:ext cx="2675355"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 name="Picture 20" descr="A hand holding a fruit&#10;&#10;Description automatically generated">
            <a:extLst>
              <a:ext uri="{FF2B5EF4-FFF2-40B4-BE49-F238E27FC236}">
                <a16:creationId xmlns:a16="http://schemas.microsoft.com/office/drawing/2014/main" id="{F20FDFF0-1F7B-4162-B38A-711EDED96F2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51996" y="1326912"/>
            <a:ext cx="1636060" cy="1636060"/>
          </a:xfrm>
          <a:prstGeom prst="ellipse">
            <a:avLst/>
          </a:prstGeom>
        </p:spPr>
      </p:pic>
      <p:pic>
        <p:nvPicPr>
          <p:cNvPr id="19" name="Picture 18" descr="A close up of a green leaf&#10;&#10;Description automatically generated">
            <a:extLst>
              <a:ext uri="{FF2B5EF4-FFF2-40B4-BE49-F238E27FC236}">
                <a16:creationId xmlns:a16="http://schemas.microsoft.com/office/drawing/2014/main" id="{0D16BEBB-C82E-4199-9793-67AE5B84F4B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852937" y="1326912"/>
            <a:ext cx="1636060" cy="1636060"/>
          </a:xfrm>
          <a:prstGeom prst="ellipse">
            <a:avLst/>
          </a:prstGeom>
        </p:spPr>
      </p:pic>
      <p:pic>
        <p:nvPicPr>
          <p:cNvPr id="23" name="Picture 22" descr="A picture containing person, outdoor, grass, pink&#10;&#10;Description automatically generated">
            <a:extLst>
              <a:ext uri="{FF2B5EF4-FFF2-40B4-BE49-F238E27FC236}">
                <a16:creationId xmlns:a16="http://schemas.microsoft.com/office/drawing/2014/main" id="{6E29488B-B3BC-4D86-B6D1-ACA3DF0D24D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945363" y="3741870"/>
            <a:ext cx="1636061" cy="1636061"/>
          </a:xfrm>
          <a:prstGeom prst="ellipse">
            <a:avLst/>
          </a:prstGeom>
        </p:spPr>
      </p:pic>
      <p:sp>
        <p:nvSpPr>
          <p:cNvPr id="25" name="TextBox 24">
            <a:extLst>
              <a:ext uri="{FF2B5EF4-FFF2-40B4-BE49-F238E27FC236}">
                <a16:creationId xmlns:a16="http://schemas.microsoft.com/office/drawing/2014/main" id="{CD0546D9-FEEA-4EF4-B943-3D9B11531C41}"/>
              </a:ext>
            </a:extLst>
          </p:cNvPr>
          <p:cNvSpPr txBox="1"/>
          <p:nvPr/>
        </p:nvSpPr>
        <p:spPr>
          <a:xfrm>
            <a:off x="5377734" y="2969952"/>
            <a:ext cx="3696416" cy="430887"/>
          </a:xfrm>
          <a:prstGeom prst="rect">
            <a:avLst/>
          </a:prstGeom>
          <a:noFill/>
        </p:spPr>
        <p:txBody>
          <a:bodyPr wrap="square" rtlCol="0">
            <a:spAutoFit/>
          </a:bodyPr>
          <a:lstStyle/>
          <a:p>
            <a:pPr algn="ctr"/>
            <a:r>
              <a:rPr lang="en-GB" sz="2200" dirty="0"/>
              <a:t>These can float, fly and stick</a:t>
            </a:r>
          </a:p>
        </p:txBody>
      </p:sp>
      <p:sp>
        <p:nvSpPr>
          <p:cNvPr id="26" name="TextBox 25">
            <a:extLst>
              <a:ext uri="{FF2B5EF4-FFF2-40B4-BE49-F238E27FC236}">
                <a16:creationId xmlns:a16="http://schemas.microsoft.com/office/drawing/2014/main" id="{F0AEE5C5-0A2F-4276-B66F-9918A354C919}"/>
              </a:ext>
            </a:extLst>
          </p:cNvPr>
          <p:cNvSpPr txBox="1"/>
          <p:nvPr/>
        </p:nvSpPr>
        <p:spPr>
          <a:xfrm>
            <a:off x="5637579" y="5309221"/>
            <a:ext cx="4464893" cy="769441"/>
          </a:xfrm>
          <a:prstGeom prst="rect">
            <a:avLst/>
          </a:prstGeom>
          <a:noFill/>
        </p:spPr>
        <p:txBody>
          <a:bodyPr wrap="square" rtlCol="0">
            <a:spAutoFit/>
          </a:bodyPr>
          <a:lstStyle/>
          <a:p>
            <a:r>
              <a:rPr lang="en-GB" sz="2200" dirty="0"/>
              <a:t>A tiny bit of rhizome can grown into a new plant!</a:t>
            </a:r>
          </a:p>
        </p:txBody>
      </p:sp>
      <p:cxnSp>
        <p:nvCxnSpPr>
          <p:cNvPr id="29" name="Straight Arrow Connector 28">
            <a:extLst>
              <a:ext uri="{FF2B5EF4-FFF2-40B4-BE49-F238E27FC236}">
                <a16:creationId xmlns:a16="http://schemas.microsoft.com/office/drawing/2014/main" id="{68160037-5B22-4F3E-9854-EDA64934A842}"/>
              </a:ext>
            </a:extLst>
          </p:cNvPr>
          <p:cNvCxnSpPr/>
          <p:nvPr/>
        </p:nvCxnSpPr>
        <p:spPr>
          <a:xfrm>
            <a:off x="9451706" y="3300968"/>
            <a:ext cx="1923465" cy="0"/>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9B586BF-80E4-4C6E-A972-D4691968862F}"/>
              </a:ext>
            </a:extLst>
          </p:cNvPr>
          <p:cNvCxnSpPr/>
          <p:nvPr/>
        </p:nvCxnSpPr>
        <p:spPr>
          <a:xfrm>
            <a:off x="9451707" y="4410345"/>
            <a:ext cx="1923465" cy="0"/>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586CCAE-961D-43FA-BE9A-8BE51CFFECD6}"/>
              </a:ext>
            </a:extLst>
          </p:cNvPr>
          <p:cNvSpPr txBox="1"/>
          <p:nvPr/>
        </p:nvSpPr>
        <p:spPr>
          <a:xfrm>
            <a:off x="9086308" y="3406071"/>
            <a:ext cx="2707623" cy="830997"/>
          </a:xfrm>
          <a:prstGeom prst="rect">
            <a:avLst/>
          </a:prstGeom>
          <a:noFill/>
        </p:spPr>
        <p:txBody>
          <a:bodyPr wrap="square" rtlCol="0">
            <a:spAutoFit/>
          </a:bodyPr>
          <a:lstStyle/>
          <a:p>
            <a:pPr algn="ctr"/>
            <a:r>
              <a:rPr lang="en-GB" sz="2400" dirty="0"/>
              <a:t>How do you think they get spread?</a:t>
            </a:r>
          </a:p>
        </p:txBody>
      </p:sp>
    </p:spTree>
    <p:extLst>
      <p:ext uri="{BB962C8B-B14F-4D97-AF65-F5344CB8AC3E}">
        <p14:creationId xmlns:p14="http://schemas.microsoft.com/office/powerpoint/2010/main" val="18748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person, outdoor, grass, pink&#10;&#10;Description automatically generated">
            <a:extLst>
              <a:ext uri="{FF2B5EF4-FFF2-40B4-BE49-F238E27FC236}">
                <a16:creationId xmlns:a16="http://schemas.microsoft.com/office/drawing/2014/main" id="{6E29488B-B3BC-4D86-B6D1-ACA3DF0D24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8613" y="4062928"/>
            <a:ext cx="1636061" cy="1636061"/>
          </a:xfrm>
          <a:prstGeom prst="ellipse">
            <a:avLst/>
          </a:prstGeom>
        </p:spPr>
      </p:pic>
      <p:sp>
        <p:nvSpPr>
          <p:cNvPr id="5" name="Text Placeholder 3">
            <a:extLst>
              <a:ext uri="{FF2B5EF4-FFF2-40B4-BE49-F238E27FC236}">
                <a16:creationId xmlns:a16="http://schemas.microsoft.com/office/drawing/2014/main" id="{6DD96359-2009-4F4D-A601-F8F777588950}"/>
              </a:ext>
            </a:extLst>
          </p:cNvPr>
          <p:cNvSpPr txBox="1">
            <a:spLocks/>
          </p:cNvSpPr>
          <p:nvPr/>
        </p:nvSpPr>
        <p:spPr>
          <a:xfrm>
            <a:off x="670290" y="552909"/>
            <a:ext cx="7774859" cy="450996"/>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t>How are the aliens taking over?</a:t>
            </a:r>
          </a:p>
        </p:txBody>
      </p:sp>
      <p:sp>
        <p:nvSpPr>
          <p:cNvPr id="6" name="Rectangle: Rounded Corners 5">
            <a:extLst>
              <a:ext uri="{FF2B5EF4-FFF2-40B4-BE49-F238E27FC236}">
                <a16:creationId xmlns:a16="http://schemas.microsoft.com/office/drawing/2014/main" id="{235D54CE-0743-4800-943D-3F3BF92BFD95}"/>
              </a:ext>
            </a:extLst>
          </p:cNvPr>
          <p:cNvSpPr/>
          <p:nvPr/>
        </p:nvSpPr>
        <p:spPr>
          <a:xfrm>
            <a:off x="565358" y="500442"/>
            <a:ext cx="5715521" cy="585909"/>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hand holding a fruit&#10;&#10;Description automatically generated">
            <a:extLst>
              <a:ext uri="{FF2B5EF4-FFF2-40B4-BE49-F238E27FC236}">
                <a16:creationId xmlns:a16="http://schemas.microsoft.com/office/drawing/2014/main" id="{F20FDFF0-1F7B-4162-B38A-711EDED96F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8613" y="2774541"/>
            <a:ext cx="1636060" cy="1636060"/>
          </a:xfrm>
          <a:prstGeom prst="ellipse">
            <a:avLst/>
          </a:prstGeom>
        </p:spPr>
      </p:pic>
      <p:pic>
        <p:nvPicPr>
          <p:cNvPr id="19" name="Picture 18" descr="A close up of a green leaf&#10;&#10;Description automatically generated">
            <a:extLst>
              <a:ext uri="{FF2B5EF4-FFF2-40B4-BE49-F238E27FC236}">
                <a16:creationId xmlns:a16="http://schemas.microsoft.com/office/drawing/2014/main" id="{0D16BEBB-C82E-4199-9793-67AE5B84F4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8613" y="1486153"/>
            <a:ext cx="1636060" cy="1636060"/>
          </a:xfrm>
          <a:prstGeom prst="ellipse">
            <a:avLst/>
          </a:prstGeom>
        </p:spPr>
      </p:pic>
      <p:sp>
        <p:nvSpPr>
          <p:cNvPr id="2" name="TextBox 1">
            <a:extLst>
              <a:ext uri="{FF2B5EF4-FFF2-40B4-BE49-F238E27FC236}">
                <a16:creationId xmlns:a16="http://schemas.microsoft.com/office/drawing/2014/main" id="{FFC58730-5BF2-4B58-B48C-44E0A2141FB0}"/>
              </a:ext>
            </a:extLst>
          </p:cNvPr>
          <p:cNvSpPr txBox="1"/>
          <p:nvPr/>
        </p:nvSpPr>
        <p:spPr>
          <a:xfrm>
            <a:off x="2179689" y="2253743"/>
            <a:ext cx="1971840" cy="2677656"/>
          </a:xfrm>
          <a:prstGeom prst="rect">
            <a:avLst/>
          </a:prstGeom>
          <a:noFill/>
        </p:spPr>
        <p:txBody>
          <a:bodyPr wrap="square" rtlCol="0">
            <a:spAutoFit/>
          </a:bodyPr>
          <a:lstStyle/>
          <a:p>
            <a:r>
              <a:rPr lang="en-GB" sz="2400" dirty="0"/>
              <a:t>Seeds</a:t>
            </a:r>
            <a:br>
              <a:rPr lang="en-GB" sz="2400" dirty="0"/>
            </a:br>
            <a:endParaRPr lang="en-GB" sz="2400" dirty="0"/>
          </a:p>
          <a:p>
            <a:r>
              <a:rPr lang="en-GB" sz="2400" dirty="0"/>
              <a:t>Plant fragments</a:t>
            </a:r>
            <a:br>
              <a:rPr lang="en-GB" sz="2400" dirty="0"/>
            </a:br>
            <a:br>
              <a:rPr lang="en-GB" sz="2400" dirty="0"/>
            </a:br>
            <a:r>
              <a:rPr lang="en-GB" sz="2400" dirty="0"/>
              <a:t>Rhizome fragments</a:t>
            </a:r>
          </a:p>
        </p:txBody>
      </p:sp>
      <p:cxnSp>
        <p:nvCxnSpPr>
          <p:cNvPr id="14" name="Straight Arrow Connector 13">
            <a:extLst>
              <a:ext uri="{FF2B5EF4-FFF2-40B4-BE49-F238E27FC236}">
                <a16:creationId xmlns:a16="http://schemas.microsoft.com/office/drawing/2014/main" id="{ED8DAEFA-7911-42C9-8A29-CBE58F2C48AB}"/>
              </a:ext>
            </a:extLst>
          </p:cNvPr>
          <p:cNvCxnSpPr>
            <a:cxnSpLocks/>
          </p:cNvCxnSpPr>
          <p:nvPr/>
        </p:nvCxnSpPr>
        <p:spPr>
          <a:xfrm flipV="1">
            <a:off x="3741885" y="2028752"/>
            <a:ext cx="815834" cy="1283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0B94B28-2168-4EC9-B05F-17E71A2D278B}"/>
              </a:ext>
            </a:extLst>
          </p:cNvPr>
          <p:cNvCxnSpPr>
            <a:cxnSpLocks/>
          </p:cNvCxnSpPr>
          <p:nvPr/>
        </p:nvCxnSpPr>
        <p:spPr>
          <a:xfrm>
            <a:off x="3813447" y="3042457"/>
            <a:ext cx="228255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E7790D-5233-4611-A916-1933B2CFAB1D}"/>
              </a:ext>
            </a:extLst>
          </p:cNvPr>
          <p:cNvCxnSpPr>
            <a:cxnSpLocks/>
          </p:cNvCxnSpPr>
          <p:nvPr/>
        </p:nvCxnSpPr>
        <p:spPr>
          <a:xfrm>
            <a:off x="3820460" y="4022399"/>
            <a:ext cx="852429" cy="576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16C6E1F-8E0E-404C-BD56-6846A5E73B82}"/>
              </a:ext>
            </a:extLst>
          </p:cNvPr>
          <p:cNvCxnSpPr>
            <a:cxnSpLocks/>
          </p:cNvCxnSpPr>
          <p:nvPr/>
        </p:nvCxnSpPr>
        <p:spPr>
          <a:xfrm>
            <a:off x="3848325" y="4973138"/>
            <a:ext cx="2247675" cy="4792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A person standing next to a body of water&#10;&#10;Description automatically generated">
            <a:extLst>
              <a:ext uri="{FF2B5EF4-FFF2-40B4-BE49-F238E27FC236}">
                <a16:creationId xmlns:a16="http://schemas.microsoft.com/office/drawing/2014/main" id="{D72AC7E2-5131-4EA4-8315-15C0384417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05831" y="2240551"/>
            <a:ext cx="1431561" cy="1431561"/>
          </a:xfrm>
          <a:prstGeom prst="ellipse">
            <a:avLst/>
          </a:prstGeom>
        </p:spPr>
      </p:pic>
      <p:pic>
        <p:nvPicPr>
          <p:cNvPr id="38" name="Picture 37" descr="A person riding on a raft in a body of water&#10;&#10;Description automatically generated">
            <a:extLst>
              <a:ext uri="{FF2B5EF4-FFF2-40B4-BE49-F238E27FC236}">
                <a16:creationId xmlns:a16="http://schemas.microsoft.com/office/drawing/2014/main" id="{964F7552-40DC-4658-AD08-3C0BCD58266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91832" y="2244611"/>
            <a:ext cx="1431561" cy="1431561"/>
          </a:xfrm>
          <a:prstGeom prst="ellipse">
            <a:avLst/>
          </a:prstGeom>
        </p:spPr>
      </p:pic>
      <p:pic>
        <p:nvPicPr>
          <p:cNvPr id="42" name="Picture 41" descr="A small brown animal in the grass&#10;&#10;Description automatically generated">
            <a:extLst>
              <a:ext uri="{FF2B5EF4-FFF2-40B4-BE49-F238E27FC236}">
                <a16:creationId xmlns:a16="http://schemas.microsoft.com/office/drawing/2014/main" id="{292805D9-5D12-4623-814A-9F1D29AA49D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49252" y="3450215"/>
            <a:ext cx="1431561" cy="1431561"/>
          </a:xfrm>
          <a:prstGeom prst="ellipse">
            <a:avLst/>
          </a:prstGeom>
        </p:spPr>
      </p:pic>
      <p:sp>
        <p:nvSpPr>
          <p:cNvPr id="43" name="TextBox 42">
            <a:extLst>
              <a:ext uri="{FF2B5EF4-FFF2-40B4-BE49-F238E27FC236}">
                <a16:creationId xmlns:a16="http://schemas.microsoft.com/office/drawing/2014/main" id="{EFCE024A-6AC3-4A24-939C-5B270746ECF7}"/>
              </a:ext>
            </a:extLst>
          </p:cNvPr>
          <p:cNvSpPr txBox="1"/>
          <p:nvPr/>
        </p:nvSpPr>
        <p:spPr>
          <a:xfrm>
            <a:off x="6204872" y="1263109"/>
            <a:ext cx="5059531" cy="830997"/>
          </a:xfrm>
          <a:prstGeom prst="rect">
            <a:avLst/>
          </a:prstGeom>
          <a:noFill/>
        </p:spPr>
        <p:txBody>
          <a:bodyPr wrap="square" rtlCol="0">
            <a:spAutoFit/>
          </a:bodyPr>
          <a:lstStyle/>
          <a:p>
            <a:r>
              <a:rPr lang="en-GB" sz="2400" dirty="0"/>
              <a:t>Drop into water and float downstream, or blow in the wind.</a:t>
            </a:r>
          </a:p>
        </p:txBody>
      </p:sp>
      <p:sp>
        <p:nvSpPr>
          <p:cNvPr id="44" name="TextBox 43">
            <a:extLst>
              <a:ext uri="{FF2B5EF4-FFF2-40B4-BE49-F238E27FC236}">
                <a16:creationId xmlns:a16="http://schemas.microsoft.com/office/drawing/2014/main" id="{2722F8DE-32AC-4AE3-A47F-2AAE49B36574}"/>
              </a:ext>
            </a:extLst>
          </p:cNvPr>
          <p:cNvSpPr txBox="1"/>
          <p:nvPr/>
        </p:nvSpPr>
        <p:spPr>
          <a:xfrm>
            <a:off x="6427574" y="3873817"/>
            <a:ext cx="5377691" cy="461665"/>
          </a:xfrm>
          <a:prstGeom prst="rect">
            <a:avLst/>
          </a:prstGeom>
          <a:noFill/>
        </p:spPr>
        <p:txBody>
          <a:bodyPr wrap="none" rtlCol="0">
            <a:spAutoFit/>
          </a:bodyPr>
          <a:lstStyle/>
          <a:p>
            <a:r>
              <a:rPr lang="en-GB" sz="2400" dirty="0"/>
              <a:t>Get caught in animal fur or on their paws.</a:t>
            </a:r>
          </a:p>
        </p:txBody>
      </p:sp>
      <p:sp>
        <p:nvSpPr>
          <p:cNvPr id="45" name="TextBox 44">
            <a:extLst>
              <a:ext uri="{FF2B5EF4-FFF2-40B4-BE49-F238E27FC236}">
                <a16:creationId xmlns:a16="http://schemas.microsoft.com/office/drawing/2014/main" id="{35E76ACB-53B0-4246-813B-E8716289B69D}"/>
              </a:ext>
            </a:extLst>
          </p:cNvPr>
          <p:cNvSpPr txBox="1"/>
          <p:nvPr/>
        </p:nvSpPr>
        <p:spPr>
          <a:xfrm>
            <a:off x="8740713" y="2544316"/>
            <a:ext cx="3451287" cy="830997"/>
          </a:xfrm>
          <a:prstGeom prst="rect">
            <a:avLst/>
          </a:prstGeom>
          <a:noFill/>
        </p:spPr>
        <p:txBody>
          <a:bodyPr wrap="square" rtlCol="0">
            <a:spAutoFit/>
          </a:bodyPr>
          <a:lstStyle/>
          <a:p>
            <a:r>
              <a:rPr lang="en-GB" sz="2400" dirty="0"/>
              <a:t>Attach to fishing gear, boats, waders and wellies.</a:t>
            </a:r>
          </a:p>
        </p:txBody>
      </p:sp>
      <p:sp>
        <p:nvSpPr>
          <p:cNvPr id="46" name="TextBox 45">
            <a:extLst>
              <a:ext uri="{FF2B5EF4-FFF2-40B4-BE49-F238E27FC236}">
                <a16:creationId xmlns:a16="http://schemas.microsoft.com/office/drawing/2014/main" id="{5D12C0EB-B41C-4DDA-868C-89E31F9E26AE}"/>
              </a:ext>
            </a:extLst>
          </p:cNvPr>
          <p:cNvSpPr txBox="1"/>
          <p:nvPr/>
        </p:nvSpPr>
        <p:spPr>
          <a:xfrm>
            <a:off x="8942012" y="4761052"/>
            <a:ext cx="3153512" cy="1200329"/>
          </a:xfrm>
          <a:prstGeom prst="rect">
            <a:avLst/>
          </a:prstGeom>
          <a:noFill/>
        </p:spPr>
        <p:txBody>
          <a:bodyPr wrap="square" rtlCol="0">
            <a:spAutoFit/>
          </a:bodyPr>
          <a:lstStyle/>
          <a:p>
            <a:r>
              <a:rPr lang="en-GB" sz="2400" dirty="0"/>
              <a:t>Attach to shoe treads and bike tyres or to cars and trains.</a:t>
            </a:r>
          </a:p>
        </p:txBody>
      </p:sp>
      <p:sp>
        <p:nvSpPr>
          <p:cNvPr id="48" name="Rectangle: Rounded Corners 47">
            <a:extLst>
              <a:ext uri="{FF2B5EF4-FFF2-40B4-BE49-F238E27FC236}">
                <a16:creationId xmlns:a16="http://schemas.microsoft.com/office/drawing/2014/main" id="{545852B0-24EF-4F9D-BD51-397A04C51EDA}"/>
              </a:ext>
            </a:extLst>
          </p:cNvPr>
          <p:cNvSpPr/>
          <p:nvPr/>
        </p:nvSpPr>
        <p:spPr>
          <a:xfrm>
            <a:off x="2128498" y="2030168"/>
            <a:ext cx="1566003" cy="302540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river running through a body of water&#10;&#10;Description automatically generated">
            <a:extLst>
              <a:ext uri="{FF2B5EF4-FFF2-40B4-BE49-F238E27FC236}">
                <a16:creationId xmlns:a16="http://schemas.microsoft.com/office/drawing/2014/main" id="{F239B67A-C46B-4DD1-9A14-214F554F954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01698" y="1275565"/>
            <a:ext cx="1431561" cy="1431561"/>
          </a:xfrm>
          <a:prstGeom prst="ellipse">
            <a:avLst/>
          </a:prstGeom>
        </p:spPr>
      </p:pic>
      <p:pic>
        <p:nvPicPr>
          <p:cNvPr id="31" name="Picture 30" descr="A picture containing outdoor, grass, train, blue&#10;&#10;Description automatically generated">
            <a:extLst>
              <a:ext uri="{FF2B5EF4-FFF2-40B4-BE49-F238E27FC236}">
                <a16:creationId xmlns:a16="http://schemas.microsoft.com/office/drawing/2014/main" id="{13FA85A2-4666-478A-8A23-86195DAC540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499735" y="4645435"/>
            <a:ext cx="1431561" cy="1431561"/>
          </a:xfrm>
          <a:prstGeom prst="ellipse">
            <a:avLst/>
          </a:prstGeom>
        </p:spPr>
      </p:pic>
      <p:pic>
        <p:nvPicPr>
          <p:cNvPr id="9" name="Picture 8" descr="A reptile lying in the grass&#10;&#10;Description automatically generated">
            <a:extLst>
              <a:ext uri="{FF2B5EF4-FFF2-40B4-BE49-F238E27FC236}">
                <a16:creationId xmlns:a16="http://schemas.microsoft.com/office/drawing/2014/main" id="{B940760F-4C62-45DC-8C9E-EF8862C1643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229851" y="4664499"/>
            <a:ext cx="1431561" cy="1431561"/>
          </a:xfrm>
          <a:prstGeom prst="ellipse">
            <a:avLst/>
          </a:prstGeom>
        </p:spPr>
      </p:pic>
    </p:spTree>
    <p:extLst>
      <p:ext uri="{BB962C8B-B14F-4D97-AF65-F5344CB8AC3E}">
        <p14:creationId xmlns:p14="http://schemas.microsoft.com/office/powerpoint/2010/main" val="402287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theme/theme1.xml><?xml version="1.0" encoding="utf-8"?>
<a:theme xmlns:a="http://schemas.openxmlformats.org/drawingml/2006/main" name="Office Theme">
  <a:themeElements>
    <a:clrScheme name="SISI">
      <a:dk1>
        <a:sysClr val="windowText" lastClr="000000"/>
      </a:dk1>
      <a:lt1>
        <a:sysClr val="window" lastClr="FFFFFF"/>
      </a:lt1>
      <a:dk2>
        <a:srgbClr val="44546A"/>
      </a:dk2>
      <a:lt2>
        <a:srgbClr val="E7E6E6"/>
      </a:lt2>
      <a:accent1>
        <a:srgbClr val="0070B9"/>
      </a:accent1>
      <a:accent2>
        <a:srgbClr val="7EBC41"/>
      </a:accent2>
      <a:accent3>
        <a:srgbClr val="BC417E"/>
      </a:accent3>
      <a:accent4>
        <a:srgbClr val="B94100"/>
      </a:accent4>
      <a:accent5>
        <a:srgbClr val="BA2820"/>
      </a:accent5>
      <a:accent6>
        <a:srgbClr val="BC005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SI power point template" id="{AEF8F6C4-0BA0-494B-A0C6-758FAA2DA7CB}" vid="{61D67B56-0576-4D0A-8911-35823922F7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1428</TotalTime>
  <Words>1434</Words>
  <Application>Microsoft Office PowerPoint</Application>
  <PresentationFormat>Widescreen</PresentationFormat>
  <Paragraphs>121</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Hilton</dc:creator>
  <cp:lastModifiedBy>Vicky Hilton</cp:lastModifiedBy>
  <cp:revision>149</cp:revision>
  <dcterms:created xsi:type="dcterms:W3CDTF">2018-08-29T10:16:05Z</dcterms:created>
  <dcterms:modified xsi:type="dcterms:W3CDTF">2020-05-05T10:46:53Z</dcterms:modified>
</cp:coreProperties>
</file>