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6" r:id="rId3"/>
    <p:sldId id="297" r:id="rId4"/>
    <p:sldId id="298" r:id="rId5"/>
    <p:sldId id="326" r:id="rId6"/>
    <p:sldId id="302" r:id="rId7"/>
    <p:sldId id="316" r:id="rId8"/>
    <p:sldId id="317" r:id="rId9"/>
    <p:sldId id="299" r:id="rId10"/>
    <p:sldId id="318" r:id="rId11"/>
    <p:sldId id="307" r:id="rId12"/>
    <p:sldId id="310" r:id="rId13"/>
    <p:sldId id="324" r:id="rId14"/>
    <p:sldId id="301" r:id="rId15"/>
    <p:sldId id="319" r:id="rId16"/>
    <p:sldId id="303" r:id="rId17"/>
    <p:sldId id="314" r:id="rId18"/>
    <p:sldId id="300" r:id="rId19"/>
    <p:sldId id="325" r:id="rId20"/>
    <p:sldId id="304" r:id="rId21"/>
    <p:sldId id="327" r:id="rId22"/>
    <p:sldId id="305" r:id="rId23"/>
    <p:sldId id="308" r:id="rId24"/>
    <p:sldId id="311" r:id="rId25"/>
    <p:sldId id="320" r:id="rId26"/>
    <p:sldId id="313" r:id="rId27"/>
    <p:sldId id="321" r:id="rId28"/>
    <p:sldId id="312" r:id="rId29"/>
    <p:sldId id="322" r:id="rId30"/>
    <p:sldId id="306" r:id="rId31"/>
    <p:sldId id="323" r:id="rId32"/>
    <p:sldId id="309" r:id="rId33"/>
    <p:sldId id="315" r:id="rId34"/>
    <p:sldId id="32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3B8"/>
    <a:srgbClr val="7EBC41"/>
    <a:srgbClr val="F7FDA9"/>
    <a:srgbClr val="B9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 autoAdjust="0"/>
    <p:restoredTop sz="89419" autoAdjust="0"/>
  </p:normalViewPr>
  <p:slideViewPr>
    <p:cSldViewPr snapToGrid="0">
      <p:cViewPr varScale="1">
        <p:scale>
          <a:sx n="75" d="100"/>
          <a:sy n="75" d="100"/>
        </p:scale>
        <p:origin x="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1211-AD41-4D4A-B28F-5F9C0F11F9E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23FEF-136A-4C61-A7A5-CF8BD803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2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8865-EDDF-462C-A83C-937DBB03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467286-2D03-4A26-91E7-548409E37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2" y="1860550"/>
            <a:ext cx="6665913" cy="1975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81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ri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096119"/>
            <a:ext cx="3399129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2674E-8964-4C8D-9957-19341A7EF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316" y="1100713"/>
            <a:ext cx="2865368" cy="4883319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EA66854-B1C5-40B6-A13E-0F6255357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0816" y="1098415"/>
            <a:ext cx="3399129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2445" y="1098415"/>
            <a:ext cx="3353291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6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F2674E-8964-4C8D-9957-19341A7EF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316" y="1100713"/>
            <a:ext cx="2865368" cy="4883319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EA66854-B1C5-40B6-A13E-0F6255357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0816" y="1098415"/>
            <a:ext cx="3399129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2445" y="1098415"/>
            <a:ext cx="3353291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86F54-7508-471F-9544-1AE5FA78A9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397" y="1100002"/>
            <a:ext cx="3370263" cy="4884738"/>
          </a:xfrm>
          <a:prstGeom prst="rect">
            <a:avLst/>
          </a:prstGeom>
        </p:spPr>
        <p:txBody>
          <a:bodyPr/>
          <a:lstStyle>
            <a:lvl2pPr marL="457189" indent="0">
              <a:buNone/>
              <a:defRPr>
                <a:solidFill>
                  <a:schemeClr val="accent1"/>
                </a:solidFill>
              </a:defRPr>
            </a:lvl2pPr>
            <a:lvl3pPr marL="914377" indent="0">
              <a:buNone/>
              <a:defRPr>
                <a:solidFill>
                  <a:schemeClr val="accent3"/>
                </a:solidFill>
              </a:defRPr>
            </a:lvl3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5581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096119"/>
            <a:ext cx="4998345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2674E-8964-4C8D-9957-19341A7EF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316" y="1100713"/>
            <a:ext cx="2865368" cy="4883319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3234" y="1098415"/>
            <a:ext cx="4952505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 algn="l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24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acape text box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994053"/>
            <a:ext cx="4998345" cy="398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3234" y="1994053"/>
            <a:ext cx="4952505" cy="399227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F64DC-8D07-4380-8457-385B98B7A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51" y="595313"/>
            <a:ext cx="10685487" cy="1200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4pPr marL="1371566" indent="0">
              <a:buNone/>
              <a:defRPr/>
            </a:lvl4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26822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096119"/>
            <a:ext cx="10782201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 algn="l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6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file:///C:\Users\sisi\Documents\SISI%20Project\Education\Alien%20Detectives\2%20-%20Discover%20INNS\www.invasivespecies.scot\alien-detectives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16768-3960-4FCB-BD51-8B8E3273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B5F2DD-F6B0-46FA-A224-F4C6877055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889" y="234414"/>
            <a:ext cx="1981801" cy="7927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B085AD-C7E6-4999-932A-305A88D25078}"/>
              </a:ext>
            </a:extLst>
          </p:cNvPr>
          <p:cNvSpPr/>
          <p:nvPr userDrawn="1"/>
        </p:nvSpPr>
        <p:spPr>
          <a:xfrm>
            <a:off x="748409" y="6153734"/>
            <a:ext cx="10695181" cy="469852"/>
          </a:xfrm>
          <a:prstGeom prst="roundRect">
            <a:avLst>
              <a:gd name="adj" fmla="val 18188"/>
            </a:avLst>
          </a:prstGeom>
          <a:solidFill>
            <a:srgbClr val="7EB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D00E05-B98E-4CC3-9A4D-2DB28FF2D7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970" y="6146701"/>
            <a:ext cx="1185545" cy="47366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34121C-07BD-40B7-875A-5ABC1AD280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8" y="6201332"/>
            <a:ext cx="1061085" cy="385405"/>
          </a:xfrm>
          <a:prstGeom prst="round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59A7FB4D-4C64-47F4-B184-9E9337FA1F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7211" y="6245165"/>
            <a:ext cx="7736981" cy="3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activities at: </a:t>
            </a:r>
            <a:r>
              <a:rPr lang="en-GB" sz="16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www.invasivespecies.scot/alien-detectives</a:t>
            </a:r>
            <a:endParaRPr lang="en-GB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9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4" r:id="rId3"/>
    <p:sldLayoutId id="2147483662" r:id="rId4"/>
    <p:sldLayoutId id="2147483665" r:id="rId5"/>
    <p:sldLayoutId id="2147483663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large tree in a forest&#10;&#10;Description generated with very high confidence">
            <a:extLst>
              <a:ext uri="{FF2B5EF4-FFF2-40B4-BE49-F238E27FC236}">
                <a16:creationId xmlns:a16="http://schemas.microsoft.com/office/drawing/2014/main" id="{10AC0022-1492-4F74-A757-716016717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711" y="4597411"/>
            <a:ext cx="12251709" cy="134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9A8482F-4CFC-4CA5-92B0-46E1FF52E858}"/>
              </a:ext>
            </a:extLst>
          </p:cNvPr>
          <p:cNvSpPr/>
          <p:nvPr/>
        </p:nvSpPr>
        <p:spPr>
          <a:xfrm>
            <a:off x="-59711" y="5945410"/>
            <a:ext cx="12251711" cy="113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C1C22D-2F64-4C70-AC83-D284772702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502" y="6123605"/>
            <a:ext cx="1464860" cy="7789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8BC210-7A20-4C09-8726-D208C7F071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264" y="6118326"/>
            <a:ext cx="2167234" cy="7894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774" y="2640265"/>
            <a:ext cx="11656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dirty="0">
                <a:solidFill>
                  <a:schemeClr val="accent6"/>
                </a:solidFill>
              </a:rPr>
              <a:t>Native or Not?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7AC34D-BDBA-451D-A784-748EDCA32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349" y="84091"/>
            <a:ext cx="5461303" cy="2230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6FB692-5329-45C7-A3A2-F925D67D3D14}"/>
              </a:ext>
            </a:extLst>
          </p:cNvPr>
          <p:cNvSpPr/>
          <p:nvPr/>
        </p:nvSpPr>
        <p:spPr>
          <a:xfrm>
            <a:off x="9788577" y="5295"/>
            <a:ext cx="2403421" cy="119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Question mark">
            <a:extLst>
              <a:ext uri="{FF2B5EF4-FFF2-40B4-BE49-F238E27FC236}">
                <a16:creationId xmlns:a16="http://schemas.microsoft.com/office/drawing/2014/main" id="{06B79B05-B528-49C5-91AE-A6E4AA497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64057">
            <a:off x="877229" y="2960299"/>
            <a:ext cx="914400" cy="914400"/>
          </a:xfrm>
          <a:prstGeom prst="rect">
            <a:avLst/>
          </a:prstGeom>
        </p:spPr>
      </p:pic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62CAE76-B195-4A78-A831-01C43A7E3D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65445">
            <a:off x="10155211" y="1714036"/>
            <a:ext cx="1591107" cy="1591107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79B85E9C-C625-40B7-A168-D0D9C28D9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49185">
            <a:off x="320686" y="1638604"/>
            <a:ext cx="914400" cy="914400"/>
          </a:xfrm>
          <a:prstGeom prst="rect">
            <a:avLst/>
          </a:prstGeom>
        </p:spPr>
      </p:pic>
      <p:pic>
        <p:nvPicPr>
          <p:cNvPr id="15" name="Graphic 14" descr="Question mark">
            <a:extLst>
              <a:ext uri="{FF2B5EF4-FFF2-40B4-BE49-F238E27FC236}">
                <a16:creationId xmlns:a16="http://schemas.microsoft.com/office/drawing/2014/main" id="{13F8632D-2D43-440D-89FA-321AC1C4D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20203">
            <a:off x="1337610" y="1902562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FE45D-ADE8-4FCB-B93C-0562212AAF3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440" y="5952619"/>
            <a:ext cx="2581406" cy="9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Lapwing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"/>
          <a:stretch/>
        </p:blipFill>
        <p:spPr>
          <a:xfrm>
            <a:off x="1054894" y="578837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524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958682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Canada goose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1073049" y="530583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Canada geese have been around a long time in the countryside – since </a:t>
            </a:r>
            <a:r>
              <a:rPr lang="en-GB" sz="2400" dirty="0">
                <a:solidFill>
                  <a:schemeClr val="accent1"/>
                </a:solidFill>
              </a:rPr>
              <a:t>1731.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They were first introduced into St. James Park in London. </a:t>
            </a:r>
          </a:p>
        </p:txBody>
      </p:sp>
    </p:spTree>
    <p:extLst>
      <p:ext uri="{BB962C8B-B14F-4D97-AF65-F5344CB8AC3E}">
        <p14:creationId xmlns:p14="http://schemas.microsoft.com/office/powerpoint/2010/main" val="25677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6" y="1292188"/>
            <a:ext cx="5006897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Ring-necked parakeet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"/>
          <a:stretch/>
        </p:blipFill>
        <p:spPr>
          <a:xfrm>
            <a:off x="1064927" y="555917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This exotic looking bird has been living wild in Great Britain since </a:t>
            </a:r>
            <a:r>
              <a:rPr lang="en-GB" sz="2400" dirty="0">
                <a:solidFill>
                  <a:schemeClr val="accent1"/>
                </a:solidFill>
              </a:rPr>
              <a:t>1855.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It competes with native birds for food and nesting sites.</a:t>
            </a:r>
          </a:p>
        </p:txBody>
      </p:sp>
    </p:spTree>
    <p:extLst>
      <p:ext uri="{BB962C8B-B14F-4D97-AF65-F5344CB8AC3E}">
        <p14:creationId xmlns:p14="http://schemas.microsoft.com/office/powerpoint/2010/main" val="24095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Pine marten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058" y="545475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13240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4286720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White butterbur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733" y="555055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Growing wild since </a:t>
            </a:r>
            <a:r>
              <a:rPr lang="en-GB" sz="2400" dirty="0">
                <a:solidFill>
                  <a:schemeClr val="accent1"/>
                </a:solidFill>
              </a:rPr>
              <a:t>1843.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Has big leaves which form a dense carpet on the ground and completely shade out all native plants underneath.</a:t>
            </a:r>
          </a:p>
        </p:txBody>
      </p:sp>
    </p:spTree>
    <p:extLst>
      <p:ext uri="{BB962C8B-B14F-4D97-AF65-F5344CB8AC3E}">
        <p14:creationId xmlns:p14="http://schemas.microsoft.com/office/powerpoint/2010/main" val="17580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4" y="1292187"/>
            <a:ext cx="4959695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Heath spotted orchid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48" y="546640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21579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76167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American mink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5"/>
          <a:stretch/>
        </p:blipFill>
        <p:spPr>
          <a:xfrm>
            <a:off x="1064763" y="544600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60330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Originally from America, it was brought over and kept in fur farms - but escaped and has been living wild since </a:t>
            </a:r>
            <a:r>
              <a:rPr lang="en-GB" sz="2400" dirty="0">
                <a:solidFill>
                  <a:schemeClr val="accent1"/>
                </a:solidFill>
              </a:rPr>
              <a:t>1948.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Predates on ground nesting birds and small mammals like the water vole. </a:t>
            </a:r>
          </a:p>
        </p:txBody>
      </p:sp>
    </p:spTree>
    <p:extLst>
      <p:ext uri="{BB962C8B-B14F-4D97-AF65-F5344CB8AC3E}">
        <p14:creationId xmlns:p14="http://schemas.microsoft.com/office/powerpoint/2010/main" val="30843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430622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Sika deer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Found throughout the countryside since </a:t>
            </a:r>
            <a:r>
              <a:rPr lang="en-GB" sz="2400" dirty="0">
                <a:solidFill>
                  <a:schemeClr val="accent1"/>
                </a:solidFill>
              </a:rPr>
              <a:t>1874</a:t>
            </a:r>
            <a:r>
              <a:rPr lang="en-GB" sz="2400" b="0" dirty="0">
                <a:solidFill>
                  <a:schemeClr val="accent1"/>
                </a:solidFill>
              </a:rPr>
              <a:t>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At first glance they look quite similar to our native red deer, but have white spots on coat and black marks on tail. 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36DA6-47DA-4355-AD90-FD8628DF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4"/>
          <a:stretch/>
        </p:blipFill>
        <p:spPr>
          <a:xfrm>
            <a:off x="1061225" y="541185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4449336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Himalayan balsam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5"/>
          <a:stretch/>
        </p:blipFill>
        <p:spPr>
          <a:xfrm>
            <a:off x="1075509" y="533044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Has been growing in our countryside since </a:t>
            </a:r>
            <a:r>
              <a:rPr lang="en-GB" sz="2400" dirty="0">
                <a:solidFill>
                  <a:schemeClr val="accent1"/>
                </a:solidFill>
              </a:rPr>
              <a:t>1855.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Out-competes native flowers and takes over on riverbanks. </a:t>
            </a:r>
          </a:p>
        </p:txBody>
      </p:sp>
    </p:spTree>
    <p:extLst>
      <p:ext uri="{BB962C8B-B14F-4D97-AF65-F5344CB8AC3E}">
        <p14:creationId xmlns:p14="http://schemas.microsoft.com/office/powerpoint/2010/main" val="27449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4809382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Great spotted woodpecker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983" y="544295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884276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40426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Red squirrel</a:t>
            </a:r>
          </a:p>
        </p:txBody>
      </p:sp>
      <p:pic>
        <p:nvPicPr>
          <p:cNvPr id="12" name="Picture 11" descr="A squirrel on the ground&#10;&#10;Description automatically generated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679" y="560571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38236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6" y="1292188"/>
            <a:ext cx="5367453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Signal crayfish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"/>
          <a:stretch/>
        </p:blipFill>
        <p:spPr>
          <a:xfrm>
            <a:off x="1072567" y="518951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6" y="3015554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Brought from North America – sometimes with a plan to farm for food – but were released and escaped into our rivers in </a:t>
            </a:r>
            <a:r>
              <a:rPr lang="en-GB" sz="2400" dirty="0">
                <a:solidFill>
                  <a:schemeClr val="accent1"/>
                </a:solidFill>
              </a:rPr>
              <a:t>1975.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Competes with native crayfish for food and predates on native river life.  Can carry crayfish plague which kills native crayfish.  </a:t>
            </a:r>
          </a:p>
        </p:txBody>
      </p:sp>
    </p:spTree>
    <p:extLst>
      <p:ext uri="{BB962C8B-B14F-4D97-AF65-F5344CB8AC3E}">
        <p14:creationId xmlns:p14="http://schemas.microsoft.com/office/powerpoint/2010/main" val="4342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4" y="1292187"/>
            <a:ext cx="4132977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Water vole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818" y="542182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24788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Buddleia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130" y="542816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Originally from China, it has been growing wild since </a:t>
            </a:r>
            <a:r>
              <a:rPr lang="en-GB" sz="2400" dirty="0">
                <a:solidFill>
                  <a:schemeClr val="accent1"/>
                </a:solidFill>
              </a:rPr>
              <a:t>1922.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Also known as the “butterfly bush” as is popular with insects and butterflies. </a:t>
            </a:r>
          </a:p>
        </p:txBody>
      </p:sp>
    </p:spTree>
    <p:extLst>
      <p:ext uri="{BB962C8B-B14F-4D97-AF65-F5344CB8AC3E}">
        <p14:creationId xmlns:p14="http://schemas.microsoft.com/office/powerpoint/2010/main" val="33193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6" y="1292188"/>
            <a:ext cx="5006897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New Zealand </a:t>
            </a:r>
            <a:r>
              <a:rPr lang="en-GB" sz="4000" dirty="0" err="1">
                <a:solidFill>
                  <a:schemeClr val="accent1"/>
                </a:solidFill>
              </a:rPr>
              <a:t>pigmyweed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32" y="528167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6" y="2691554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6" y="3536287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Found growing wild in the countryside in </a:t>
            </a:r>
            <a:r>
              <a:rPr lang="en-GB" sz="2400" dirty="0">
                <a:solidFill>
                  <a:schemeClr val="accent1"/>
                </a:solidFill>
              </a:rPr>
              <a:t>1956</a:t>
            </a:r>
            <a:r>
              <a:rPr lang="en-GB" sz="2400" b="0" dirty="0">
                <a:solidFill>
                  <a:schemeClr val="accent1"/>
                </a:solidFill>
              </a:rPr>
              <a:t>.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b="0" dirty="0">
                <a:solidFill>
                  <a:schemeClr val="accent1"/>
                </a:solidFill>
              </a:rPr>
              <a:t>It is a water weed and was sold to put into garden ponds.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2A3E6-677D-4E6F-80DB-E7139D671E8D}"/>
              </a:ext>
            </a:extLst>
          </p:cNvPr>
          <p:cNvSpPr txBox="1"/>
          <p:nvPr/>
        </p:nvSpPr>
        <p:spPr>
          <a:xfrm>
            <a:off x="1070632" y="5681946"/>
            <a:ext cx="2509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 CC Ashley Basil</a:t>
            </a:r>
          </a:p>
        </p:txBody>
      </p:sp>
    </p:spTree>
    <p:extLst>
      <p:ext uri="{BB962C8B-B14F-4D97-AF65-F5344CB8AC3E}">
        <p14:creationId xmlns:p14="http://schemas.microsoft.com/office/powerpoint/2010/main" val="12744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Rabbit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509" y="560649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The rabbit is probably the non-native species that has been around the longest – since </a:t>
            </a:r>
            <a:r>
              <a:rPr lang="en-GB" sz="2400" dirty="0">
                <a:solidFill>
                  <a:schemeClr val="accent1"/>
                </a:solidFill>
              </a:rPr>
              <a:t>1176.  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Some consider rabbits to be </a:t>
            </a:r>
            <a:r>
              <a:rPr lang="en-GB" sz="2400" b="0" i="1" dirty="0">
                <a:solidFill>
                  <a:schemeClr val="accent1"/>
                </a:solidFill>
              </a:rPr>
              <a:t>naturalised</a:t>
            </a:r>
            <a:r>
              <a:rPr lang="en-GB" sz="2400" b="0" dirty="0">
                <a:solidFill>
                  <a:schemeClr val="accent1"/>
                </a:solidFill>
              </a:rPr>
              <a:t> as they have been part of our wildlife for so long.</a:t>
            </a:r>
          </a:p>
        </p:txBody>
      </p:sp>
    </p:spTree>
    <p:extLst>
      <p:ext uri="{BB962C8B-B14F-4D97-AF65-F5344CB8AC3E}">
        <p14:creationId xmlns:p14="http://schemas.microsoft.com/office/powerpoint/2010/main" val="36600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Brown trout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1047279" y="546170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36854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430622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Red eared terrapin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60330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Released widely into the countryside in the </a:t>
            </a:r>
            <a:r>
              <a:rPr lang="en-GB" sz="2400" dirty="0">
                <a:solidFill>
                  <a:schemeClr val="accent1"/>
                </a:solidFill>
              </a:rPr>
              <a:t>late 1980’s</a:t>
            </a:r>
            <a:r>
              <a:rPr lang="en-GB" sz="2400" b="0" dirty="0">
                <a:solidFill>
                  <a:schemeClr val="accent1"/>
                </a:solidFill>
              </a:rPr>
              <a:t>. 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Following the popularity of the Teenage Mutant Ninja Turtles TV series many were bought as pets but later released, unwanted, into the wild. 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turtle swimming under water&#10;&#10;Description automatically generated">
            <a:extLst>
              <a:ext uri="{FF2B5EF4-FFF2-40B4-BE49-F238E27FC236}">
                <a16:creationId xmlns:a16="http://schemas.microsoft.com/office/drawing/2014/main" id="{AAE36DA6-47DA-4355-AD90-FD8628DF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6"/>
          <a:stretch/>
        </p:blipFill>
        <p:spPr>
          <a:xfrm>
            <a:off x="1061225" y="546410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Earthworm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1059805" y="558696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25125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Pink salmon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8"/>
          <a:stretch/>
        </p:blipFill>
        <p:spPr>
          <a:xfrm>
            <a:off x="1057651" y="548640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First recorded in our rivers in </a:t>
            </a:r>
            <a:r>
              <a:rPr lang="en-GB" sz="2400" dirty="0">
                <a:solidFill>
                  <a:schemeClr val="accent1"/>
                </a:solidFill>
              </a:rPr>
              <a:t>1960 </a:t>
            </a:r>
            <a:r>
              <a:rPr lang="en-GB" sz="2400" b="0" dirty="0">
                <a:solidFill>
                  <a:schemeClr val="accent1"/>
                </a:solidFill>
              </a:rPr>
              <a:t>and has been recorded periodically since then.  Appeared in larger numbers in Scottish rivers in 2017.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b="0" dirty="0">
                <a:solidFill>
                  <a:schemeClr val="accent1"/>
                </a:solidFill>
              </a:rPr>
              <a:t>It is also known as the Humpback salmon. </a:t>
            </a:r>
          </a:p>
        </p:txBody>
      </p:sp>
    </p:spTree>
    <p:extLst>
      <p:ext uri="{BB962C8B-B14F-4D97-AF65-F5344CB8AC3E}">
        <p14:creationId xmlns:p14="http://schemas.microsoft.com/office/powerpoint/2010/main" val="41027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Carpet shell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805" y="546170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18101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Grey squirrel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733" y="560571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Introduced from America in </a:t>
            </a:r>
            <a:r>
              <a:rPr lang="en-GB" sz="2400" dirty="0">
                <a:solidFill>
                  <a:schemeClr val="accent1"/>
                </a:solidFill>
              </a:rPr>
              <a:t>1828.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Competes with our native red squirrels for food and carries a disease which is deadly to red squirrels.</a:t>
            </a:r>
          </a:p>
        </p:txBody>
      </p:sp>
    </p:spTree>
    <p:extLst>
      <p:ext uri="{BB962C8B-B14F-4D97-AF65-F5344CB8AC3E}">
        <p14:creationId xmlns:p14="http://schemas.microsoft.com/office/powerpoint/2010/main" val="1833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Asian hornet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76" y="551564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One to watch out for! It has been spotted in Great Britain only recently - since </a:t>
            </a:r>
            <a:r>
              <a:rPr lang="en-GB" sz="2400" dirty="0">
                <a:solidFill>
                  <a:schemeClr val="accent1"/>
                </a:solidFill>
              </a:rPr>
              <a:t>2016</a:t>
            </a:r>
            <a:r>
              <a:rPr lang="en-GB" sz="2400" b="0" dirty="0">
                <a:solidFill>
                  <a:schemeClr val="accent1"/>
                </a:solidFill>
              </a:rPr>
              <a:t>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It is present in France and has flown across the English Channel to reach us!</a:t>
            </a:r>
          </a:p>
        </p:txBody>
      </p:sp>
    </p:spTree>
    <p:extLst>
      <p:ext uri="{BB962C8B-B14F-4D97-AF65-F5344CB8AC3E}">
        <p14:creationId xmlns:p14="http://schemas.microsoft.com/office/powerpoint/2010/main" val="34346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4" y="1292187"/>
            <a:ext cx="4132977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Mountain hare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1034753" y="533644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29755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6" y="1292188"/>
            <a:ext cx="5040351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New Zealand flatworm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803" y="552640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Introduced accidently from New Zealand in </a:t>
            </a:r>
            <a:r>
              <a:rPr lang="en-GB" sz="2400" dirty="0">
                <a:solidFill>
                  <a:schemeClr val="accent1"/>
                </a:solidFill>
              </a:rPr>
              <a:t>1950’s </a:t>
            </a:r>
            <a:r>
              <a:rPr lang="en-GB" sz="2400" b="0" dirty="0">
                <a:solidFill>
                  <a:schemeClr val="accent1"/>
                </a:solidFill>
              </a:rPr>
              <a:t>in soil.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b="0" dirty="0">
                <a:solidFill>
                  <a:schemeClr val="accent1"/>
                </a:solidFill>
              </a:rPr>
              <a:t>Kills our native earthworms!</a:t>
            </a:r>
          </a:p>
        </p:txBody>
      </p:sp>
    </p:spTree>
    <p:extLst>
      <p:ext uri="{BB962C8B-B14F-4D97-AF65-F5344CB8AC3E}">
        <p14:creationId xmlns:p14="http://schemas.microsoft.com/office/powerpoint/2010/main" val="32359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430622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Zebra mussel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The first record of this mollusc in our seas was in </a:t>
            </a:r>
            <a:r>
              <a:rPr lang="en-GB" sz="2400" dirty="0">
                <a:solidFill>
                  <a:schemeClr val="accent1"/>
                </a:solidFill>
              </a:rPr>
              <a:t>1825</a:t>
            </a:r>
            <a:r>
              <a:rPr lang="en-GB" sz="2400" b="0" dirty="0">
                <a:solidFill>
                  <a:schemeClr val="accent1"/>
                </a:solidFill>
              </a:rPr>
              <a:t>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Brownish in colour with distinct zig-zag stripes. 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81701-22B8-49C4-A971-18507BBF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61225" y="55616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11AFF-B44E-45CB-9DDC-9F52A6B5F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How did you do?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054D47-D00A-45C4-83C7-0728671B576D}"/>
              </a:ext>
            </a:extLst>
          </p:cNvPr>
          <p:cNvSpPr txBox="1">
            <a:spLocks/>
          </p:cNvSpPr>
          <p:nvPr/>
        </p:nvSpPr>
        <p:spPr>
          <a:xfrm>
            <a:off x="898266" y="1241823"/>
            <a:ext cx="1761426" cy="61846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3073B8"/>
                </a:solidFill>
              </a:rPr>
              <a:t>1-10 correct </a:t>
            </a:r>
            <a:endParaRPr lang="en-GB" dirty="0">
              <a:solidFill>
                <a:srgbClr val="3073B8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D844126-050B-4B2B-922A-0ADA15D4B097}"/>
              </a:ext>
            </a:extLst>
          </p:cNvPr>
          <p:cNvSpPr txBox="1">
            <a:spLocks/>
          </p:cNvSpPr>
          <p:nvPr/>
        </p:nvSpPr>
        <p:spPr>
          <a:xfrm>
            <a:off x="3144033" y="2396135"/>
            <a:ext cx="6726477" cy="125729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Alien Detective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Great job, but room for improvement. 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BEB29D7-6A3B-4DD8-BA4D-76DCC347C919}"/>
              </a:ext>
            </a:extLst>
          </p:cNvPr>
          <p:cNvSpPr txBox="1">
            <a:spLocks/>
          </p:cNvSpPr>
          <p:nvPr/>
        </p:nvSpPr>
        <p:spPr>
          <a:xfrm>
            <a:off x="898267" y="2396135"/>
            <a:ext cx="2245765" cy="61846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3073B8"/>
                </a:solidFill>
              </a:rPr>
              <a:t>11-20 correct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13FE3-BDA7-4EA6-85B5-CCC21A171EB6}"/>
              </a:ext>
            </a:extLst>
          </p:cNvPr>
          <p:cNvSpPr/>
          <p:nvPr/>
        </p:nvSpPr>
        <p:spPr>
          <a:xfrm>
            <a:off x="3144031" y="1208681"/>
            <a:ext cx="3827394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400" b="1" dirty="0">
                <a:solidFill>
                  <a:srgbClr val="0070B9"/>
                </a:solidFill>
              </a:rPr>
              <a:t>Trainee Alien Detective</a:t>
            </a:r>
          </a:p>
          <a:p>
            <a:pPr lvl="0">
              <a:spcAft>
                <a:spcPts val="600"/>
              </a:spcAft>
            </a:pPr>
            <a:r>
              <a:rPr lang="en-GB" sz="2400" dirty="0">
                <a:solidFill>
                  <a:srgbClr val="0070B9"/>
                </a:solidFill>
              </a:rPr>
              <a:t>A bit more learning required!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513C0FE-356A-481E-B17B-E6E3746F9CD3}"/>
              </a:ext>
            </a:extLst>
          </p:cNvPr>
          <p:cNvSpPr txBox="1">
            <a:spLocks/>
          </p:cNvSpPr>
          <p:nvPr/>
        </p:nvSpPr>
        <p:spPr>
          <a:xfrm>
            <a:off x="3144032" y="3653427"/>
            <a:ext cx="8267178" cy="125729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Top Alien Detective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Well done! You’ll be able to recognise those aliens no problem.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AABCF43-D83C-4C22-ADBA-96066A158E59}"/>
              </a:ext>
            </a:extLst>
          </p:cNvPr>
          <p:cNvSpPr txBox="1">
            <a:spLocks/>
          </p:cNvSpPr>
          <p:nvPr/>
        </p:nvSpPr>
        <p:spPr>
          <a:xfrm>
            <a:off x="898266" y="3653427"/>
            <a:ext cx="2245765" cy="61846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3073B8"/>
                </a:solidFill>
              </a:rPr>
              <a:t>21-30 correct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1217405-8D70-4A8F-895E-00840C4A29EE}"/>
              </a:ext>
            </a:extLst>
          </p:cNvPr>
          <p:cNvSpPr txBox="1">
            <a:spLocks/>
          </p:cNvSpPr>
          <p:nvPr/>
        </p:nvSpPr>
        <p:spPr>
          <a:xfrm>
            <a:off x="3144031" y="4920900"/>
            <a:ext cx="8054235" cy="125729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Expert Alien Detective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Superb! You’ll make an outstanding Alien Detective.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1AA7E8-4A60-4F13-9B10-56DCABC94980}"/>
              </a:ext>
            </a:extLst>
          </p:cNvPr>
          <p:cNvSpPr txBox="1">
            <a:spLocks/>
          </p:cNvSpPr>
          <p:nvPr/>
        </p:nvSpPr>
        <p:spPr>
          <a:xfrm>
            <a:off x="898266" y="4920900"/>
            <a:ext cx="2245765" cy="61846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3073B8"/>
                </a:solidFill>
              </a:rPr>
              <a:t>31-32 correct</a:t>
            </a:r>
          </a:p>
        </p:txBody>
      </p:sp>
    </p:spTree>
    <p:extLst>
      <p:ext uri="{BB962C8B-B14F-4D97-AF65-F5344CB8AC3E}">
        <p14:creationId xmlns:p14="http://schemas.microsoft.com/office/powerpoint/2010/main" val="18339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76167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Giant hogweed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358" y="521893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First recorded growing in the wild in </a:t>
            </a:r>
            <a:r>
              <a:rPr lang="en-GB" sz="2400" dirty="0">
                <a:solidFill>
                  <a:schemeClr val="accent1"/>
                </a:solidFill>
              </a:rPr>
              <a:t>1828</a:t>
            </a:r>
            <a:r>
              <a:rPr lang="en-GB" sz="2400" b="0" dirty="0">
                <a:solidFill>
                  <a:schemeClr val="accent1"/>
                </a:solidFill>
              </a:rPr>
              <a:t>.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  <a:latin typeface="Stencil" panose="040409050D0802020404" pitchFamily="82" charset="0"/>
              </a:rPr>
              <a:t>!</a:t>
            </a:r>
            <a:r>
              <a:rPr lang="en-GB" sz="2400" b="0" dirty="0">
                <a:solidFill>
                  <a:schemeClr val="tx1"/>
                </a:solidFill>
              </a:rPr>
              <a:t> Don’t touch, contains a toxic sap that causes skin burns.</a:t>
            </a:r>
          </a:p>
        </p:txBody>
      </p:sp>
    </p:spTree>
    <p:extLst>
      <p:ext uri="{BB962C8B-B14F-4D97-AF65-F5344CB8AC3E}">
        <p14:creationId xmlns:p14="http://schemas.microsoft.com/office/powerpoint/2010/main" val="41077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4" y="1292187"/>
            <a:ext cx="4132977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Red deer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640" y="581635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33214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376167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Rhododendron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35"/>
          <a:stretch/>
        </p:blipFill>
        <p:spPr>
          <a:xfrm>
            <a:off x="1056064" y="547052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Has been spreading widely through woodlands and stopping native flowers growing since </a:t>
            </a:r>
            <a:r>
              <a:rPr lang="en-GB" sz="2400" dirty="0">
                <a:solidFill>
                  <a:schemeClr val="accent1"/>
                </a:solidFill>
              </a:rPr>
              <a:t>1894.</a:t>
            </a:r>
            <a:endParaRPr lang="en-GB" sz="24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7" y="1292188"/>
            <a:ext cx="430622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Harlequin ladybird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2687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Another recent non-native to arrive in Great Britain, it is has been here since </a:t>
            </a:r>
            <a:r>
              <a:rPr lang="en-GB" sz="2400" dirty="0">
                <a:solidFill>
                  <a:schemeClr val="accent1"/>
                </a:solidFill>
              </a:rPr>
              <a:t>2004</a:t>
            </a:r>
            <a:r>
              <a:rPr lang="en-GB" sz="2400" b="0" dirty="0">
                <a:solidFill>
                  <a:schemeClr val="accent1"/>
                </a:solidFill>
              </a:rPr>
              <a:t>.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81701-22B8-49C4-A971-18507BBF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225" y="550360"/>
            <a:ext cx="5400000" cy="54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C3A10B-DA69-4E64-B545-0C415F8717B2}"/>
              </a:ext>
            </a:extLst>
          </p:cNvPr>
          <p:cNvSpPr txBox="1"/>
          <p:nvPr/>
        </p:nvSpPr>
        <p:spPr>
          <a:xfrm>
            <a:off x="1061225" y="5704139"/>
            <a:ext cx="1310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© Mike Majerus</a:t>
            </a:r>
          </a:p>
        </p:txBody>
      </p:sp>
    </p:spTree>
    <p:extLst>
      <p:ext uri="{BB962C8B-B14F-4D97-AF65-F5344CB8AC3E}">
        <p14:creationId xmlns:p14="http://schemas.microsoft.com/office/powerpoint/2010/main" val="1133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2245" y="1292187"/>
            <a:ext cx="3015588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Otter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473" y="555839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02245" y="2211002"/>
            <a:ext cx="301558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tencil" panose="040409050D0802020404" pitchFamily="82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11217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3132A-B20F-46DF-ADCC-7F942E43C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546" y="1292188"/>
            <a:ext cx="4571999" cy="536613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Japanese knotweed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1E18D-FD25-4CA8-AEFE-EB9FE727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7"/>
          <a:stretch/>
        </p:blipFill>
        <p:spPr>
          <a:xfrm>
            <a:off x="1052945" y="521632"/>
            <a:ext cx="5400000" cy="54000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C98B50-E141-4027-A582-E5AD257182C9}"/>
              </a:ext>
            </a:extLst>
          </p:cNvPr>
          <p:cNvSpPr txBox="1">
            <a:spLocks/>
          </p:cNvSpPr>
          <p:nvPr/>
        </p:nvSpPr>
        <p:spPr>
          <a:xfrm>
            <a:off x="6824547" y="2153871"/>
            <a:ext cx="3761678" cy="536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>
                <a:solidFill>
                  <a:schemeClr val="accent5"/>
                </a:solidFill>
                <a:latin typeface="Stencil" panose="040409050D0802020404" pitchFamily="82" charset="0"/>
              </a:rPr>
              <a:t>NoN</a:t>
            </a:r>
            <a:r>
              <a:rPr lang="en-GB" sz="4000" dirty="0">
                <a:solidFill>
                  <a:schemeClr val="accent5"/>
                </a:solidFill>
                <a:latin typeface="Stencil" panose="040409050D0802020404" pitchFamily="82" charset="0"/>
              </a:rPr>
              <a:t> - Native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C80827A-9FD5-4233-9F25-BDBAE55138A5}"/>
              </a:ext>
            </a:extLst>
          </p:cNvPr>
          <p:cNvSpPr txBox="1">
            <a:spLocks/>
          </p:cNvSpPr>
          <p:nvPr/>
        </p:nvSpPr>
        <p:spPr>
          <a:xfrm>
            <a:off x="6824547" y="3117271"/>
            <a:ext cx="4572000" cy="244854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accent1"/>
                </a:solidFill>
              </a:rPr>
              <a:t>Introduced from Japan and has been growing wild since </a:t>
            </a:r>
            <a:r>
              <a:rPr lang="en-GB" sz="2400" dirty="0">
                <a:solidFill>
                  <a:schemeClr val="accent1"/>
                </a:solidFill>
              </a:rPr>
              <a:t>1886.</a:t>
            </a:r>
          </a:p>
          <a:p>
            <a:r>
              <a:rPr lang="en-GB" sz="2400" b="0" dirty="0">
                <a:solidFill>
                  <a:schemeClr val="accent1"/>
                </a:solidFill>
              </a:rPr>
              <a:t>It is really difficult to get rid of, can grow through cracks in walls and is a serious pest for the building industry. </a:t>
            </a:r>
          </a:p>
        </p:txBody>
      </p:sp>
    </p:spTree>
    <p:extLst>
      <p:ext uri="{BB962C8B-B14F-4D97-AF65-F5344CB8AC3E}">
        <p14:creationId xmlns:p14="http://schemas.microsoft.com/office/powerpoint/2010/main" val="3425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SI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9"/>
      </a:accent1>
      <a:accent2>
        <a:srgbClr val="7EBC41"/>
      </a:accent2>
      <a:accent3>
        <a:srgbClr val="BC417E"/>
      </a:accent3>
      <a:accent4>
        <a:srgbClr val="B94100"/>
      </a:accent4>
      <a:accent5>
        <a:srgbClr val="BA2820"/>
      </a:accent5>
      <a:accent6>
        <a:srgbClr val="BC00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I power point template" id="{AEF8F6C4-0BA0-494B-A0C6-758FAA2DA7CB}" vid="{61D67B56-0576-4D0A-8911-35823922F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758</Words>
  <Application>Microsoft Office PowerPoint</Application>
  <PresentationFormat>Widescreen</PresentationFormat>
  <Paragraphs>119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Stencil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Hilton</dc:creator>
  <cp:lastModifiedBy>Vicky Hilton</cp:lastModifiedBy>
  <cp:revision>171</cp:revision>
  <dcterms:created xsi:type="dcterms:W3CDTF">2018-08-29T10:16:05Z</dcterms:created>
  <dcterms:modified xsi:type="dcterms:W3CDTF">2020-05-19T12:25:21Z</dcterms:modified>
</cp:coreProperties>
</file>