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3" r:id="rId4"/>
    <p:sldId id="296" r:id="rId5"/>
    <p:sldId id="294" r:id="rId6"/>
    <p:sldId id="284" r:id="rId7"/>
    <p:sldId id="295" r:id="rId8"/>
    <p:sldId id="287" r:id="rId9"/>
    <p:sldId id="297" r:id="rId10"/>
    <p:sldId id="289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407" autoAdjust="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UK Water Vole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&lt;1960</c:v>
                </c:pt>
                <c:pt idx="1">
                  <c:v>1990</c:v>
                </c:pt>
                <c:pt idx="2">
                  <c:v>1998</c:v>
                </c:pt>
                <c:pt idx="3">
                  <c:v>2004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8000000</c:v>
                </c:pt>
                <c:pt idx="1">
                  <c:v>2300000</c:v>
                </c:pt>
                <c:pt idx="2">
                  <c:v>354000</c:v>
                </c:pt>
                <c:pt idx="3">
                  <c:v>220000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82-45E5-A0D2-7538B0BCF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8782272"/>
        <c:axId val="598773536"/>
      </c:lineChart>
      <c:catAx>
        <c:axId val="5987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773536"/>
        <c:crosses val="autoZero"/>
        <c:auto val="1"/>
        <c:lblAlgn val="ctr"/>
        <c:lblOffset val="100"/>
        <c:noMultiLvlLbl val="0"/>
      </c:catAx>
      <c:valAx>
        <c:axId val="59877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7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8865-EDDF-462C-A83C-937DBB03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467286-2D03-4A26-91E7-548409E37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2" y="1860550"/>
            <a:ext cx="6665913" cy="1975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81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ri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096119"/>
            <a:ext cx="3399129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2674E-8964-4C8D-9957-19341A7EF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316" y="1100713"/>
            <a:ext cx="2865368" cy="4883319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EA66854-B1C5-40B6-A13E-0F6255357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0816" y="1098415"/>
            <a:ext cx="3399129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2445" y="1098415"/>
            <a:ext cx="3353291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6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F2674E-8964-4C8D-9957-19341A7EF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316" y="1100713"/>
            <a:ext cx="2865368" cy="4883319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EA66854-B1C5-40B6-A13E-0F6255357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0816" y="1098415"/>
            <a:ext cx="3399129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2445" y="1098415"/>
            <a:ext cx="3353291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86F54-7508-471F-9544-1AE5FA78A9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397" y="1100002"/>
            <a:ext cx="3370263" cy="4884738"/>
          </a:xfrm>
          <a:prstGeom prst="rect">
            <a:avLst/>
          </a:prstGeom>
        </p:spPr>
        <p:txBody>
          <a:bodyPr/>
          <a:lstStyle>
            <a:lvl2pPr marL="45718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3"/>
                </a:solidFill>
              </a:defRPr>
            </a:lvl3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5581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096119"/>
            <a:ext cx="4998345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2674E-8964-4C8D-9957-19341A7EF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316" y="1100713"/>
            <a:ext cx="2865368" cy="4883319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3234" y="1098415"/>
            <a:ext cx="4952505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 algn="l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41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acape text box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994053"/>
            <a:ext cx="4998345" cy="39899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10A4E2-6A5C-4869-B7F2-BE1DD1E8B6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3234" y="1994053"/>
            <a:ext cx="4952505" cy="399227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CF64DC-8D07-4380-8457-385B98B7AF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51" y="595313"/>
            <a:ext cx="10685487" cy="120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4pPr marL="1371566" indent="0">
              <a:buNone/>
              <a:defRPr/>
            </a:lvl4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6822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13905D-4E58-44DF-9A2E-C39E750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429" y="1096119"/>
            <a:ext cx="10782201" cy="48879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A77E20-93BE-4CD5-952B-A6665AAAF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395" y="384523"/>
            <a:ext cx="10096500" cy="517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457189" indent="0" algn="l">
              <a:buNone/>
              <a:defRPr sz="2800" b="1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6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16768-3960-4FCB-BD51-8B8E3273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0B9664-6A74-4A7C-88A1-6C9A54DAB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0"/>
          <a:stretch/>
        </p:blipFill>
        <p:spPr>
          <a:xfrm>
            <a:off x="9342474" y="6183067"/>
            <a:ext cx="2109455" cy="567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79361-10BF-4701-995F-C9451C2C5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0994"/>
          <a:stretch/>
        </p:blipFill>
        <p:spPr>
          <a:xfrm>
            <a:off x="5045309" y="6248840"/>
            <a:ext cx="4392075" cy="4635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590709-A6DE-463D-977A-9B5BDFD44CAE}"/>
              </a:ext>
            </a:extLst>
          </p:cNvPr>
          <p:cNvCxnSpPr>
            <a:cxnSpLocks/>
          </p:cNvCxnSpPr>
          <p:nvPr userDrawn="1"/>
        </p:nvCxnSpPr>
        <p:spPr>
          <a:xfrm>
            <a:off x="756747" y="6155943"/>
            <a:ext cx="1069518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9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4" r:id="rId3"/>
    <p:sldLayoutId id="2147483662" r:id="rId4"/>
    <p:sldLayoutId id="2147483665" r:id="rId5"/>
    <p:sldLayoutId id="2147483663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9A8482F-4CFC-4CA5-92B0-46E1FF52E858}"/>
              </a:ext>
            </a:extLst>
          </p:cNvPr>
          <p:cNvSpPr/>
          <p:nvPr/>
        </p:nvSpPr>
        <p:spPr>
          <a:xfrm>
            <a:off x="-59711" y="5945410"/>
            <a:ext cx="12251711" cy="113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C1C22D-2F64-4C70-AC83-D2847727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99" y="6079067"/>
            <a:ext cx="1464860" cy="7789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01AF47-B2CE-42F3-98BF-2352BD548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19778" r="5572" b="20927"/>
          <a:stretch/>
        </p:blipFill>
        <p:spPr>
          <a:xfrm>
            <a:off x="3332007" y="6109144"/>
            <a:ext cx="5527986" cy="778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A798A-7B81-4DAD-9C3A-B137BF4A8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0"/>
          <a:stretch/>
        </p:blipFill>
        <p:spPr>
          <a:xfrm>
            <a:off x="2705259" y="230024"/>
            <a:ext cx="5878395" cy="2125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8BC210-7A20-4C09-8726-D208C7F071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41" y="6098585"/>
            <a:ext cx="2167234" cy="7894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0399" y="3205579"/>
            <a:ext cx="644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American Mink</a:t>
            </a:r>
          </a:p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The Good, The Bad and The Water Vole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16" y="2615083"/>
            <a:ext cx="2705259" cy="27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457090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How have mink spread so quickly?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3FE6F7-6586-4AA1-ADBC-BCC2F13FB53E}"/>
              </a:ext>
            </a:extLst>
          </p:cNvPr>
          <p:cNvGrpSpPr/>
          <p:nvPr/>
        </p:nvGrpSpPr>
        <p:grpSpPr>
          <a:xfrm>
            <a:off x="753256" y="1331089"/>
            <a:ext cx="10855100" cy="4731454"/>
            <a:chOff x="753256" y="1331089"/>
            <a:chExt cx="10855100" cy="47314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71" b="13987"/>
            <a:stretch/>
          </p:blipFill>
          <p:spPr>
            <a:xfrm>
              <a:off x="8423969" y="1331089"/>
              <a:ext cx="3014774" cy="138275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53256" y="1331089"/>
              <a:ext cx="724485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No Natural predators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Predators in natural range: Coyotes, Wolves, Bears, Great Horned Owls and Bobcats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Otters do exclude to an extent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Increased reproduction when density is low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Amazing dispersers – average mink dispersal is approx. 20km but can be up to 80km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62483B-A6A6-4198-9BE0-4ACF1603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4356" y="2845876"/>
              <a:ext cx="3354000" cy="321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4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457090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What can we do to stop the spread?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3" y="1284791"/>
            <a:ext cx="2984339" cy="2238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2" y="3738624"/>
            <a:ext cx="2984339" cy="2238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4" y="3738624"/>
            <a:ext cx="2984339" cy="223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b="12911"/>
          <a:stretch/>
        </p:blipFill>
        <p:spPr>
          <a:xfrm>
            <a:off x="8417604" y="1284791"/>
            <a:ext cx="3021139" cy="2238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6216" y="2604303"/>
            <a:ext cx="403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Lets find out!</a:t>
            </a:r>
          </a:p>
        </p:txBody>
      </p:sp>
    </p:spTree>
    <p:extLst>
      <p:ext uri="{BB962C8B-B14F-4D97-AF65-F5344CB8AC3E}">
        <p14:creationId xmlns:p14="http://schemas.microsoft.com/office/powerpoint/2010/main" val="22922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1047398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69" y="2337291"/>
            <a:ext cx="2705259" cy="2705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7187" y="2337291"/>
            <a:ext cx="2201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FF00"/>
                </a:solidFill>
              </a:rPr>
              <a:t>?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3069" y="384522"/>
            <a:ext cx="10766337" cy="3295111"/>
          </a:xfrm>
        </p:spPr>
        <p:txBody>
          <a:bodyPr/>
          <a:lstStyle/>
          <a:p>
            <a:pPr algn="ctr"/>
            <a:r>
              <a:rPr lang="en-GB" sz="4400" dirty="0"/>
              <a:t>What is an American mink?</a:t>
            </a:r>
          </a:p>
        </p:txBody>
      </p:sp>
      <p:pic>
        <p:nvPicPr>
          <p:cNvPr id="3" name="Picture Placeholder 10" descr="A small animal in a field&#10;&#10;Description generated with very high confidence">
            <a:extLst>
              <a:ext uri="{FF2B5EF4-FFF2-40B4-BE49-F238E27FC236}">
                <a16:creationId xmlns:a16="http://schemas.microsoft.com/office/drawing/2014/main" id="{1FC04695-3C2B-484B-8C4B-25DE57B6D6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13886" b="13886"/>
          <a:stretch/>
        </p:blipFill>
        <p:spPr>
          <a:xfrm>
            <a:off x="2973889" y="1477740"/>
            <a:ext cx="6148077" cy="4104929"/>
          </a:xfrm>
        </p:spPr>
      </p:pic>
    </p:spTree>
    <p:extLst>
      <p:ext uri="{BB962C8B-B14F-4D97-AF65-F5344CB8AC3E}">
        <p14:creationId xmlns:p14="http://schemas.microsoft.com/office/powerpoint/2010/main" val="11572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457090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What is an American mink?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244" y="1772799"/>
            <a:ext cx="61653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Member of the family </a:t>
            </a:r>
            <a:r>
              <a:rPr lang="en-GB" sz="2000" b="1" dirty="0"/>
              <a:t>Mustelid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Semi Aquatic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Carnivore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Body Length 30 – 45cm long, Tail about half of that again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Hunts mostly by sight but can hear ultrasonic rodents ‘squeaks’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VERY smelly – scent glands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Territorial – territories 1-3km female, Males up to 6km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Average of 4 kits per litter – Max recorded 16!!!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3256" y="1296737"/>
            <a:ext cx="409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Biology &amp; Ecology</a:t>
            </a:r>
          </a:p>
        </p:txBody>
      </p:sp>
      <p:pic>
        <p:nvPicPr>
          <p:cNvPr id="3" name="Picture 2" descr="A picture containing animal, rock, outdoor, mammal&#10;&#10;Description automatically generated">
            <a:extLst>
              <a:ext uri="{FF2B5EF4-FFF2-40B4-BE49-F238E27FC236}">
                <a16:creationId xmlns:a16="http://schemas.microsoft.com/office/drawing/2014/main" id="{4E9DDE56-CDC9-487F-8CC5-FB90FBA18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81" y="1859279"/>
            <a:ext cx="5088846" cy="28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F76F5B-0412-4E1E-9902-7C1A428FAFBE}"/>
              </a:ext>
            </a:extLst>
          </p:cNvPr>
          <p:cNvSpPr txBox="1"/>
          <p:nvPr/>
        </p:nvSpPr>
        <p:spPr>
          <a:xfrm>
            <a:off x="2137144" y="1360967"/>
            <a:ext cx="416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Mink video</a:t>
            </a:r>
          </a:p>
        </p:txBody>
      </p:sp>
    </p:spTree>
    <p:extLst>
      <p:ext uri="{BB962C8B-B14F-4D97-AF65-F5344CB8AC3E}">
        <p14:creationId xmlns:p14="http://schemas.microsoft.com/office/powerpoint/2010/main" val="404673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457090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Where are mink from?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111F32-DE44-4401-AC93-592E6E26D5A8}"/>
              </a:ext>
            </a:extLst>
          </p:cNvPr>
          <p:cNvGrpSpPr/>
          <p:nvPr/>
        </p:nvGrpSpPr>
        <p:grpSpPr>
          <a:xfrm>
            <a:off x="5294012" y="1524075"/>
            <a:ext cx="7156713" cy="4072666"/>
            <a:chOff x="5294013" y="1747933"/>
            <a:chExt cx="6897987" cy="37548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A17BFB-46C3-40D3-82FC-B4C47AC9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013" y="2477386"/>
              <a:ext cx="6897987" cy="3025433"/>
            </a:xfrm>
            <a:prstGeom prst="rect">
              <a:avLst/>
            </a:prstGeom>
          </p:spPr>
        </p:pic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AE70EDD1-1EA4-43C4-9B47-8E51897BED24}"/>
                </a:ext>
              </a:extLst>
            </p:cNvPr>
            <p:cNvSpPr txBox="1">
              <a:spLocks/>
            </p:cNvSpPr>
            <p:nvPr/>
          </p:nvSpPr>
          <p:spPr>
            <a:xfrm>
              <a:off x="7283301" y="1747933"/>
              <a:ext cx="3829376" cy="454745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chemeClr val="accent2"/>
                  </a:solidFill>
                </a:rPr>
                <a:t>New global population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463B0E-F2BD-4DF3-8C1F-69F1A3BE3AFC}"/>
              </a:ext>
            </a:extLst>
          </p:cNvPr>
          <p:cNvGrpSpPr/>
          <p:nvPr/>
        </p:nvGrpSpPr>
        <p:grpSpPr>
          <a:xfrm>
            <a:off x="320347" y="1430153"/>
            <a:ext cx="5446814" cy="4166588"/>
            <a:chOff x="320347" y="1430153"/>
            <a:chExt cx="5446814" cy="41665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40C2AEE-85F8-4F5F-9C8B-8F865F316763}"/>
                </a:ext>
              </a:extLst>
            </p:cNvPr>
            <p:cNvGrpSpPr/>
            <p:nvPr/>
          </p:nvGrpSpPr>
          <p:grpSpPr>
            <a:xfrm>
              <a:off x="320347" y="1430153"/>
              <a:ext cx="4344083" cy="4166588"/>
              <a:chOff x="320347" y="1430153"/>
              <a:chExt cx="4344083" cy="416658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47" y="2383463"/>
                <a:ext cx="4344083" cy="3213278"/>
              </a:xfrm>
              <a:prstGeom prst="rect">
                <a:avLst/>
              </a:prstGeom>
            </p:spPr>
          </p:pic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30735DA0-3283-47C4-B782-1E19A9957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700" y="1430153"/>
                <a:ext cx="3829376" cy="45474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2400" dirty="0">
                    <a:solidFill>
                      <a:schemeClr val="accent2"/>
                    </a:solidFill>
                  </a:rPr>
                  <a:t>North America</a:t>
                </a:r>
              </a:p>
            </p:txBody>
          </p:sp>
        </p:grp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1A6E0E26-51AE-4A04-8850-049A56D5D905}"/>
                </a:ext>
              </a:extLst>
            </p:cNvPr>
            <p:cNvSpPr/>
            <p:nvPr/>
          </p:nvSpPr>
          <p:spPr>
            <a:xfrm>
              <a:off x="4820864" y="3139263"/>
              <a:ext cx="946297" cy="5794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62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457090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Introduction into the UK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35A01-63DF-44AC-A182-5D8AFC3B4FC7}"/>
              </a:ext>
            </a:extLst>
          </p:cNvPr>
          <p:cNvGrpSpPr/>
          <p:nvPr/>
        </p:nvGrpSpPr>
        <p:grpSpPr>
          <a:xfrm>
            <a:off x="753255" y="1254063"/>
            <a:ext cx="11111696" cy="4697443"/>
            <a:chOff x="753255" y="1254063"/>
            <a:chExt cx="11111696" cy="46974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4" y="3890586"/>
              <a:ext cx="10304604" cy="20609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53255" y="1254063"/>
              <a:ext cx="11111696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First brought in to the UK in 1929 for fur farming, first Scottish farm 1938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Escapes and releases occurred immediately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By 1950s a self supporting feral population present in Devon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1960s there were feral populations all over the UK</a:t>
              </a:r>
            </a:p>
            <a:p>
              <a:pPr>
                <a:spcAft>
                  <a:spcPts val="600"/>
                </a:spcAft>
              </a:pPr>
              <a:endParaRPr lang="en-GB" sz="2000" dirty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Fur farming banned in 2000… but this was far too late</a:t>
              </a:r>
            </a:p>
            <a:p>
              <a:endParaRPr lang="en-GB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537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039" y="1665346"/>
            <a:ext cx="3797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1995 estimate of wild population: 	&gt;100,000 across UK,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	&gt;50,000 in Scotland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809" y="325394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Spread in to the 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599CE3-B885-41F8-BABD-3C2A442B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57" y="844072"/>
            <a:ext cx="8163252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3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85F34-2F7B-40C0-AEDC-99945B21C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56" y="457090"/>
            <a:ext cx="10685487" cy="1200436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Why are we worried?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B36BE7-2A7E-4414-ADED-6FEDB412E6D0}"/>
              </a:ext>
            </a:extLst>
          </p:cNvPr>
          <p:cNvGrpSpPr/>
          <p:nvPr/>
        </p:nvGrpSpPr>
        <p:grpSpPr>
          <a:xfrm>
            <a:off x="753256" y="1145895"/>
            <a:ext cx="10685487" cy="4479402"/>
            <a:chOff x="753256" y="1145895"/>
            <a:chExt cx="10685487" cy="4479402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3051386178"/>
                </p:ext>
              </p:extLst>
            </p:nvPr>
          </p:nvGraphicFramePr>
          <p:xfrm>
            <a:off x="753256" y="1145895"/>
            <a:ext cx="4547949" cy="44794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205" y="1481336"/>
              <a:ext cx="2999371" cy="19940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1206" y="3566980"/>
              <a:ext cx="2999370" cy="20583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645" y="1481336"/>
              <a:ext cx="2991098" cy="19940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4"/>
            <a:stretch/>
          </p:blipFill>
          <p:spPr>
            <a:xfrm>
              <a:off x="8447645" y="3566979"/>
              <a:ext cx="2991098" cy="2058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8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4F07D7-BDB9-4269-9A84-86B41084B281}"/>
              </a:ext>
            </a:extLst>
          </p:cNvPr>
          <p:cNvSpPr txBox="1"/>
          <p:nvPr/>
        </p:nvSpPr>
        <p:spPr>
          <a:xfrm>
            <a:off x="2073349" y="1711842"/>
            <a:ext cx="497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Water vole video</a:t>
            </a:r>
          </a:p>
        </p:txBody>
      </p:sp>
    </p:spTree>
    <p:extLst>
      <p:ext uri="{BB962C8B-B14F-4D97-AF65-F5344CB8AC3E}">
        <p14:creationId xmlns:p14="http://schemas.microsoft.com/office/powerpoint/2010/main" val="28283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B9"/>
      </a:accent1>
      <a:accent2>
        <a:srgbClr val="7EBC41"/>
      </a:accent2>
      <a:accent3>
        <a:srgbClr val="BC417E"/>
      </a:accent3>
      <a:accent4>
        <a:srgbClr val="B94100"/>
      </a:accent4>
      <a:accent5>
        <a:srgbClr val="BA2820"/>
      </a:accent5>
      <a:accent6>
        <a:srgbClr val="BC00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I power point template" id="{AEF8F6C4-0BA0-494B-A0C6-758FAA2DA7CB}" vid="{61D67B56-0576-4D0A-8911-35823922F7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245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Hilton</dc:creator>
  <cp:lastModifiedBy>Vicky Hilton</cp:lastModifiedBy>
  <cp:revision>97</cp:revision>
  <dcterms:created xsi:type="dcterms:W3CDTF">2018-08-29T10:16:05Z</dcterms:created>
  <dcterms:modified xsi:type="dcterms:W3CDTF">2020-02-07T15:26:14Z</dcterms:modified>
</cp:coreProperties>
</file>