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304" r:id="rId4"/>
    <p:sldId id="284" r:id="rId5"/>
    <p:sldId id="291" r:id="rId6"/>
    <p:sldId id="286" r:id="rId7"/>
    <p:sldId id="292" r:id="rId8"/>
    <p:sldId id="289" r:id="rId9"/>
    <p:sldId id="293" r:id="rId10"/>
    <p:sldId id="296" r:id="rId11"/>
    <p:sldId id="298" r:id="rId12"/>
    <p:sldId id="297" r:id="rId13"/>
    <p:sldId id="287" r:id="rId14"/>
    <p:sldId id="294" r:id="rId15"/>
    <p:sldId id="301" r:id="rId16"/>
    <p:sldId id="302" r:id="rId17"/>
    <p:sldId id="288" r:id="rId18"/>
    <p:sldId id="300" r:id="rId19"/>
    <p:sldId id="263" r:id="rId20"/>
    <p:sldId id="265" r:id="rId21"/>
    <p:sldId id="264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B94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5407" autoAdjust="0"/>
  </p:normalViewPr>
  <p:slideViewPr>
    <p:cSldViewPr snapToGrid="0">
      <p:cViewPr varScale="1">
        <p:scale>
          <a:sx n="60" d="100"/>
          <a:sy n="60" d="100"/>
        </p:scale>
        <p:origin x="840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18865-EDDF-462C-A83C-937DBB031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467286-2D03-4A26-91E7-548409E37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2" y="1860550"/>
            <a:ext cx="6665913" cy="1975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81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ri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13905D-4E58-44DF-9A2E-C39E750CF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429" y="1096119"/>
            <a:ext cx="3399129" cy="48879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2674E-8964-4C8D-9957-19341A7EF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3316" y="1100713"/>
            <a:ext cx="2865368" cy="4883319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EA66854-B1C5-40B6-A13E-0F62553571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0816" y="1098415"/>
            <a:ext cx="3399129" cy="48879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10A4E2-6A5C-4869-B7F2-BE1DD1E8B6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62445" y="1098415"/>
            <a:ext cx="3353291" cy="48879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A77E20-93BE-4CD5-952B-A6665AAAFC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395" y="384523"/>
            <a:ext cx="10096500" cy="517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189" indent="0">
              <a:buNone/>
              <a:defRPr sz="2800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Second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6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F2674E-8964-4C8D-9957-19341A7EF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3316" y="1100713"/>
            <a:ext cx="2865368" cy="4883319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EA66854-B1C5-40B6-A13E-0F62553571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0816" y="1098415"/>
            <a:ext cx="3399129" cy="48879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10A4E2-6A5C-4869-B7F2-BE1DD1E8B6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62445" y="1098415"/>
            <a:ext cx="3353291" cy="48879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A77E20-93BE-4CD5-952B-A6665AAAFC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395" y="384523"/>
            <a:ext cx="10096500" cy="517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189" indent="0">
              <a:buNone/>
              <a:defRPr sz="2800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86F54-7508-471F-9544-1AE5FA78A9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397" y="1100002"/>
            <a:ext cx="3370263" cy="4884738"/>
          </a:xfrm>
          <a:prstGeom prst="rect">
            <a:avLst/>
          </a:prstGeom>
        </p:spPr>
        <p:txBody>
          <a:bodyPr/>
          <a:lstStyle>
            <a:lvl2pPr marL="457189" indent="0">
              <a:buNone/>
              <a:defRPr>
                <a:solidFill>
                  <a:schemeClr val="accent1"/>
                </a:solidFill>
              </a:defRPr>
            </a:lvl2pPr>
            <a:lvl3pPr marL="914377" indent="0">
              <a:buNone/>
              <a:defRPr>
                <a:solidFill>
                  <a:schemeClr val="accent3"/>
                </a:solidFill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05581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13905D-4E58-44DF-9A2E-C39E750CF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429" y="1096119"/>
            <a:ext cx="4998345" cy="48879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2674E-8964-4C8D-9957-19341A7EF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3316" y="1100713"/>
            <a:ext cx="2865368" cy="4883319"/>
          </a:xfrm>
          <a:prstGeom prst="rect">
            <a:avLst/>
          </a:prstGeom>
        </p:spPr>
      </p:pic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10A4E2-6A5C-4869-B7F2-BE1DD1E8B6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63234" y="1098415"/>
            <a:ext cx="4952505" cy="48879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A77E20-93BE-4CD5-952B-A6665AAAFC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395" y="384523"/>
            <a:ext cx="10096500" cy="517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189" indent="0" algn="l">
              <a:buNone/>
              <a:defRPr sz="2800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Second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241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acape text box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13905D-4E58-44DF-9A2E-C39E750CF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429" y="1994053"/>
            <a:ext cx="4998345" cy="398997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10A4E2-6A5C-4869-B7F2-BE1DD1E8B6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63234" y="1994053"/>
            <a:ext cx="4952505" cy="399227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CF64DC-8D07-4380-8457-385B98B7A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0251" y="595313"/>
            <a:ext cx="10685487" cy="1200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566" indent="0">
              <a:buNone/>
              <a:defRPr/>
            </a:lvl4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26822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13905D-4E58-44DF-9A2E-C39E750CF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429" y="1096119"/>
            <a:ext cx="10782201" cy="48879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A77E20-93BE-4CD5-952B-A6665AAAFC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395" y="384523"/>
            <a:ext cx="10096500" cy="517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189" indent="0" algn="l">
              <a:buNone/>
              <a:defRPr sz="2800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Second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365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16768-3960-4FCB-BD51-8B8E3273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0B9664-6A74-4A7C-88A1-6C9A54DAB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2474" y="6183067"/>
            <a:ext cx="2109455" cy="567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E79361-10BF-4701-995F-C9451C2C5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309" y="6248840"/>
            <a:ext cx="4392075" cy="4635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590709-A6DE-463D-977A-9B5BDFD44CAE}"/>
              </a:ext>
            </a:extLst>
          </p:cNvPr>
          <p:cNvCxnSpPr>
            <a:cxnSpLocks/>
          </p:cNvCxnSpPr>
          <p:nvPr userDrawn="1"/>
        </p:nvCxnSpPr>
        <p:spPr>
          <a:xfrm>
            <a:off x="756747" y="6155943"/>
            <a:ext cx="1069518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49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4" r:id="rId3"/>
    <p:sldLayoutId id="2147483662" r:id="rId4"/>
    <p:sldLayoutId id="2147483665" r:id="rId5"/>
    <p:sldLayoutId id="2147483663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23430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n.wikipedia.org/wiki/File:Globe_Atlantic.sv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large tree in a forest&#10;&#10;Description generated with very high confidence">
            <a:extLst>
              <a:ext uri="{FF2B5EF4-FFF2-40B4-BE49-F238E27FC236}">
                <a16:creationId xmlns:a16="http://schemas.microsoft.com/office/drawing/2014/main" id="{10AC0022-1492-4F74-A757-716016717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711" y="4597411"/>
            <a:ext cx="12251709" cy="134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9A8482F-4CFC-4CA5-92B0-46E1FF52E858}"/>
              </a:ext>
            </a:extLst>
          </p:cNvPr>
          <p:cNvSpPr/>
          <p:nvPr/>
        </p:nvSpPr>
        <p:spPr>
          <a:xfrm>
            <a:off x="-59711" y="5945410"/>
            <a:ext cx="12251711" cy="1135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C1C22D-2F64-4C70-AC83-D28477270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399" y="6079067"/>
            <a:ext cx="1464860" cy="7789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01AF47-B2CE-42F3-98BF-2352BD5487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007" y="6109144"/>
            <a:ext cx="5527986" cy="778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2A798A-7B81-4DAD-9C3A-B137BF4A8C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705259" y="230024"/>
            <a:ext cx="5878395" cy="2125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8BC210-7A20-4C09-8726-D208C7F07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741" y="6098585"/>
            <a:ext cx="2167234" cy="7894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2117" y="2707268"/>
            <a:ext cx="9284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Invasive Non-Native (Alien) Species</a:t>
            </a:r>
          </a:p>
        </p:txBody>
      </p:sp>
    </p:spTree>
    <p:extLst>
      <p:ext uri="{BB962C8B-B14F-4D97-AF65-F5344CB8AC3E}">
        <p14:creationId xmlns:p14="http://schemas.microsoft.com/office/powerpoint/2010/main" val="260898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A7EE399-3D46-4D0B-9234-6A428ECFA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000" y="1340834"/>
            <a:ext cx="1743502" cy="4594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6395C-21A1-4EBD-A7FC-AA307518E47E}"/>
              </a:ext>
            </a:extLst>
          </p:cNvPr>
          <p:cNvSpPr txBox="1"/>
          <p:nvPr/>
        </p:nvSpPr>
        <p:spPr>
          <a:xfrm>
            <a:off x="1026454" y="614986"/>
            <a:ext cx="542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2"/>
                </a:solidFill>
              </a:rPr>
              <a:t>Biosecurity</a:t>
            </a:r>
          </a:p>
        </p:txBody>
      </p:sp>
      <p:pic>
        <p:nvPicPr>
          <p:cNvPr id="13" name="Picture 12" descr="A person with an umbrella&#10;&#10;Description automatically generated">
            <a:extLst>
              <a:ext uri="{FF2B5EF4-FFF2-40B4-BE49-F238E27FC236}">
                <a16:creationId xmlns:a16="http://schemas.microsoft.com/office/drawing/2014/main" id="{8F6B5889-B6FD-47BD-BAB7-92B0D05D8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327" y="1131749"/>
            <a:ext cx="6125311" cy="459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1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CFCB35B-6B58-4A33-AFE6-E0F73600EF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251" y="595313"/>
            <a:ext cx="10685487" cy="1200436"/>
          </a:xfrm>
        </p:spPr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How can we Stop The Spread?</a:t>
            </a:r>
          </a:p>
        </p:txBody>
      </p:sp>
    </p:spTree>
    <p:extLst>
      <p:ext uri="{BB962C8B-B14F-4D97-AF65-F5344CB8AC3E}">
        <p14:creationId xmlns:p14="http://schemas.microsoft.com/office/powerpoint/2010/main" val="353323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sitting, bag&#10;&#10;Description automatically generated">
            <a:extLst>
              <a:ext uri="{FF2B5EF4-FFF2-40B4-BE49-F238E27FC236}">
                <a16:creationId xmlns:a16="http://schemas.microsoft.com/office/drawing/2014/main" id="{46EC112C-7DB7-4984-AA93-E8B09865D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5541" y="1631325"/>
            <a:ext cx="3528647" cy="2646486"/>
          </a:xfrm>
          <a:prstGeom prst="rect">
            <a:avLst/>
          </a:prstGeom>
        </p:spPr>
      </p:pic>
      <p:pic>
        <p:nvPicPr>
          <p:cNvPr id="8" name="Picture 7" descr="A bicycle parked on the side of a building&#10;&#10;Description automatically generated">
            <a:extLst>
              <a:ext uri="{FF2B5EF4-FFF2-40B4-BE49-F238E27FC236}">
                <a16:creationId xmlns:a16="http://schemas.microsoft.com/office/drawing/2014/main" id="{291CAD09-813A-4416-8E38-A17FC328B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903" y="1190244"/>
            <a:ext cx="2605962" cy="1954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1277E-828A-4B8F-9A1C-89F1F0740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610" y="3389075"/>
            <a:ext cx="3802113" cy="2504834"/>
          </a:xfrm>
          <a:prstGeom prst="rect">
            <a:avLst/>
          </a:prstGeom>
        </p:spPr>
      </p:pic>
      <p:pic>
        <p:nvPicPr>
          <p:cNvPr id="12" name="Picture 11" descr="A picture containing person, clothing, holding, man&#10;&#10;Description automatically generated">
            <a:extLst>
              <a:ext uri="{FF2B5EF4-FFF2-40B4-BE49-F238E27FC236}">
                <a16:creationId xmlns:a16="http://schemas.microsoft.com/office/drawing/2014/main" id="{BD77D22D-D620-4939-89B6-523C08758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378" y="3336289"/>
            <a:ext cx="2605962" cy="2331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D562C0-872C-40D9-A116-E48ECB799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289" y="1190244"/>
            <a:ext cx="2799391" cy="20995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4EC1B0-2A03-4D58-A53F-BD1B948A2360}"/>
              </a:ext>
            </a:extLst>
          </p:cNvPr>
          <p:cNvSpPr/>
          <p:nvPr/>
        </p:nvSpPr>
        <p:spPr>
          <a:xfrm>
            <a:off x="776067" y="467403"/>
            <a:ext cx="5217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How can we Stop The Spread?</a:t>
            </a:r>
          </a:p>
        </p:txBody>
      </p:sp>
    </p:spTree>
    <p:extLst>
      <p:ext uri="{BB962C8B-B14F-4D97-AF65-F5344CB8AC3E}">
        <p14:creationId xmlns:p14="http://schemas.microsoft.com/office/powerpoint/2010/main" val="2354819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What are the impacts of invasive non-native species?</a:t>
            </a:r>
          </a:p>
        </p:txBody>
      </p:sp>
    </p:spTree>
    <p:extLst>
      <p:ext uri="{BB962C8B-B14F-4D97-AF65-F5344CB8AC3E}">
        <p14:creationId xmlns:p14="http://schemas.microsoft.com/office/powerpoint/2010/main" val="211718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What are their impacts?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685" y="1356868"/>
            <a:ext cx="3120063" cy="2080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10" y="1436448"/>
            <a:ext cx="3929827" cy="22105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9B6A50-4245-411F-938A-B7AC72F6F227}"/>
              </a:ext>
            </a:extLst>
          </p:cNvPr>
          <p:cNvSpPr/>
          <p:nvPr/>
        </p:nvSpPr>
        <p:spPr>
          <a:xfrm>
            <a:off x="4956825" y="595313"/>
            <a:ext cx="25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i="1" dirty="0">
                <a:solidFill>
                  <a:srgbClr val="7EBC41">
                    <a:lumMod val="75000"/>
                  </a:srgbClr>
                </a:solidFill>
              </a:rPr>
              <a:t>Environmental</a:t>
            </a:r>
          </a:p>
        </p:txBody>
      </p:sp>
      <p:pic>
        <p:nvPicPr>
          <p:cNvPr id="13" name="Picture 12" descr="A rodent looking at the camera&#10;&#10;Description automatically generated">
            <a:extLst>
              <a:ext uri="{FF2B5EF4-FFF2-40B4-BE49-F238E27FC236}">
                <a16:creationId xmlns:a16="http://schemas.microsoft.com/office/drawing/2014/main" id="{39B8D13F-FC50-42EB-BAD9-CEB3129BF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685" y="3571141"/>
            <a:ext cx="3074053" cy="2368479"/>
          </a:xfrm>
          <a:prstGeom prst="rect">
            <a:avLst/>
          </a:prstGeom>
        </p:spPr>
      </p:pic>
      <p:pic>
        <p:nvPicPr>
          <p:cNvPr id="15" name="Picture 14" descr="A close up of a nest&#10;&#10;Description automatically generated">
            <a:extLst>
              <a:ext uri="{FF2B5EF4-FFF2-40B4-BE49-F238E27FC236}">
                <a16:creationId xmlns:a16="http://schemas.microsoft.com/office/drawing/2014/main" id="{F749564D-A05B-4654-BE74-1E5915A49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62" y="3800403"/>
            <a:ext cx="3929827" cy="2210527"/>
          </a:xfrm>
          <a:prstGeom prst="rect">
            <a:avLst/>
          </a:prstGeom>
        </p:spPr>
      </p:pic>
      <p:pic>
        <p:nvPicPr>
          <p:cNvPr id="17" name="Picture 16" descr="A close up of a flower&#10;&#10;Description automatically generated">
            <a:extLst>
              <a:ext uri="{FF2B5EF4-FFF2-40B4-BE49-F238E27FC236}">
                <a16:creationId xmlns:a16="http://schemas.microsoft.com/office/drawing/2014/main" id="{BA00E145-7112-4C94-AB8B-52F53D204E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719" y="1391468"/>
            <a:ext cx="2899014" cy="2174260"/>
          </a:xfrm>
          <a:prstGeom prst="rect">
            <a:avLst/>
          </a:prstGeom>
        </p:spPr>
      </p:pic>
      <p:pic>
        <p:nvPicPr>
          <p:cNvPr id="21" name="Picture 20" descr="A pile of hay&#10;&#10;Description automatically generated">
            <a:extLst>
              <a:ext uri="{FF2B5EF4-FFF2-40B4-BE49-F238E27FC236}">
                <a16:creationId xmlns:a16="http://schemas.microsoft.com/office/drawing/2014/main" id="{62C1C877-2581-4834-9187-5D5DBA28B7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719" y="3800403"/>
            <a:ext cx="2929246" cy="21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9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9205" y="585708"/>
            <a:ext cx="10685487" cy="1200436"/>
          </a:xfrm>
        </p:spPr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What are their impacts?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315" y="4068536"/>
            <a:ext cx="2609623" cy="197501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24E7811-6427-43BB-B09F-915C5323E608}"/>
              </a:ext>
            </a:extLst>
          </p:cNvPr>
          <p:cNvSpPr txBox="1">
            <a:spLocks/>
          </p:cNvSpPr>
          <p:nvPr/>
        </p:nvSpPr>
        <p:spPr>
          <a:xfrm>
            <a:off x="4614740" y="1185926"/>
            <a:ext cx="2962519" cy="120043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 dirty="0">
                <a:solidFill>
                  <a:schemeClr val="accent2">
                    <a:lumMod val="75000"/>
                  </a:schemeClr>
                </a:solidFill>
              </a:rPr>
              <a:t>Health &amp; Social</a:t>
            </a:r>
          </a:p>
        </p:txBody>
      </p:sp>
      <p:pic>
        <p:nvPicPr>
          <p:cNvPr id="11" name="Picture 10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0BBF00C8-01A4-4865-9A13-AC5587F7F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295" y="1903375"/>
            <a:ext cx="4224643" cy="3168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064E8-C5CE-43FD-8460-EB8C5549C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1" y="1786144"/>
            <a:ext cx="4514877" cy="33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38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What are their impacts?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31" y="1795749"/>
            <a:ext cx="3035737" cy="404764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A469D66-BC1A-4328-A051-0BFD0F2649FA}"/>
              </a:ext>
            </a:extLst>
          </p:cNvPr>
          <p:cNvSpPr txBox="1">
            <a:spLocks/>
          </p:cNvSpPr>
          <p:nvPr/>
        </p:nvSpPr>
        <p:spPr>
          <a:xfrm>
            <a:off x="4999839" y="1195531"/>
            <a:ext cx="2526378" cy="978272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 dirty="0">
                <a:solidFill>
                  <a:schemeClr val="accent2">
                    <a:lumMod val="75000"/>
                  </a:schemeClr>
                </a:solidFill>
              </a:rPr>
              <a:t>Economic</a:t>
            </a:r>
          </a:p>
        </p:txBody>
      </p:sp>
      <p:pic>
        <p:nvPicPr>
          <p:cNvPr id="11" name="Picture 10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069016A4-1BDF-4FAD-AE75-C9EE6009C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141" y="2434163"/>
            <a:ext cx="4558602" cy="3418952"/>
          </a:xfrm>
          <a:prstGeom prst="rect">
            <a:avLst/>
          </a:prstGeom>
        </p:spPr>
      </p:pic>
      <p:pic>
        <p:nvPicPr>
          <p:cNvPr id="13" name="Picture 12" descr="A picture containing animal, outdoor, toy, small&#10;&#10;Description automatically generated">
            <a:extLst>
              <a:ext uri="{FF2B5EF4-FFF2-40B4-BE49-F238E27FC236}">
                <a16:creationId xmlns:a16="http://schemas.microsoft.com/office/drawing/2014/main" id="{157C8675-8B85-48F4-BFDE-86E97C144C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2547" y="2996185"/>
            <a:ext cx="2425305" cy="28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What can be done?</a:t>
            </a:r>
          </a:p>
        </p:txBody>
      </p:sp>
    </p:spTree>
    <p:extLst>
      <p:ext uri="{BB962C8B-B14F-4D97-AF65-F5344CB8AC3E}">
        <p14:creationId xmlns:p14="http://schemas.microsoft.com/office/powerpoint/2010/main" val="1170292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What can be done?</a:t>
            </a:r>
          </a:p>
        </p:txBody>
      </p:sp>
      <p:pic>
        <p:nvPicPr>
          <p:cNvPr id="1026" name="Picture 2" descr="DSC_05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89" y="1184512"/>
            <a:ext cx="3972852" cy="222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_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44" y="3503364"/>
            <a:ext cx="3986097" cy="223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_03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825" y="1184513"/>
            <a:ext cx="3975689" cy="222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8322" y="2183389"/>
            <a:ext cx="4566292" cy="2568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0825" y="3503364"/>
            <a:ext cx="3975689" cy="22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11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85F34-2F7B-40C0-AEDC-99945B21C8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256" y="457090"/>
            <a:ext cx="10685487" cy="1200436"/>
          </a:xfrm>
        </p:spPr>
        <p:txBody>
          <a:bodyPr/>
          <a:lstStyle/>
          <a:p>
            <a:r>
              <a:rPr lang="en-GB" sz="2800" b="1" dirty="0">
                <a:solidFill>
                  <a:schemeClr val="accent2"/>
                </a:solidFill>
              </a:rPr>
              <a:t>Scottish Invasive Species Initiative (SISI)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4 year project (2017-2021)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Working at a local level with partners and volunteers to mange </a:t>
            </a:r>
            <a:r>
              <a:rPr lang="en-GB" sz="2400" dirty="0">
                <a:solidFill>
                  <a:schemeClr val="accent1"/>
                </a:solidFill>
              </a:rPr>
              <a:t>Invasive Non-Native Species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Engaging people with their local river environment</a:t>
            </a:r>
          </a:p>
          <a:p>
            <a:endParaRPr lang="en-GB" dirty="0"/>
          </a:p>
        </p:txBody>
      </p:sp>
      <p:pic>
        <p:nvPicPr>
          <p:cNvPr id="16" name="Picture Placeholder 1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7380EE19-F48E-4BB7-9CBC-D58EB07344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916" y="2844208"/>
            <a:ext cx="4998345" cy="3142115"/>
          </a:xfrm>
        </p:spPr>
      </p:pic>
      <p:pic>
        <p:nvPicPr>
          <p:cNvPr id="20" name="Picture Placeholder 19" descr="A couple of people that are standing in the water&#10;&#10;Description generated with high confidence">
            <a:extLst>
              <a:ext uri="{FF2B5EF4-FFF2-40B4-BE49-F238E27FC236}">
                <a16:creationId xmlns:a16="http://schemas.microsoft.com/office/drawing/2014/main" id="{B83D67E3-0B80-477E-AE0E-AD75D11466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057"/>
          <a:stretch/>
        </p:blipFill>
        <p:spPr>
          <a:xfrm>
            <a:off x="6240579" y="1994049"/>
            <a:ext cx="4952505" cy="3992274"/>
          </a:xfrm>
        </p:spPr>
      </p:pic>
    </p:spTree>
    <p:extLst>
      <p:ext uri="{BB962C8B-B14F-4D97-AF65-F5344CB8AC3E}">
        <p14:creationId xmlns:p14="http://schemas.microsoft.com/office/powerpoint/2010/main" val="347205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32107" y="744871"/>
            <a:ext cx="10685487" cy="1200436"/>
          </a:xfrm>
        </p:spPr>
        <p:txBody>
          <a:bodyPr/>
          <a:lstStyle/>
          <a:p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What are “Invasive Non-Native (Alien) Species”?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F9AF61-E16F-497E-AD67-AB2AF3F14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46" y="1296167"/>
            <a:ext cx="4382889" cy="20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46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a map&#10;&#10;Description generated with high confidence">
            <a:extLst>
              <a:ext uri="{FF2B5EF4-FFF2-40B4-BE49-F238E27FC236}">
                <a16:creationId xmlns:a16="http://schemas.microsoft.com/office/drawing/2014/main" id="{F9FD5DD5-A916-4A64-8464-7771F92E9C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848" y="353486"/>
            <a:ext cx="4958687" cy="5569643"/>
          </a:xfr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007F4-2966-4407-80FA-D507817268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2903" y="313567"/>
            <a:ext cx="10096500" cy="517525"/>
          </a:xfrm>
        </p:spPr>
        <p:txBody>
          <a:bodyPr/>
          <a:lstStyle/>
          <a:p>
            <a:r>
              <a:rPr lang="en-GB" sz="2400" b="0" dirty="0">
                <a:solidFill>
                  <a:schemeClr val="accent1"/>
                </a:solidFill>
              </a:rPr>
              <a:t>Our project area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D817E9-3376-4CC0-B8D0-AB3AB3CDF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676" y="822212"/>
            <a:ext cx="5355324" cy="3291245"/>
          </a:xfrm>
        </p:spPr>
        <p:txBody>
          <a:bodyPr/>
          <a:lstStyle/>
          <a:p>
            <a:r>
              <a:rPr lang="en-GB" sz="2400" dirty="0"/>
              <a:t>29,500km</a:t>
            </a:r>
            <a:r>
              <a:rPr lang="en-GB" sz="2400" baseline="30000" dirty="0"/>
              <a:t>2</a:t>
            </a:r>
            <a:r>
              <a:rPr lang="en-GB" sz="2400" dirty="0"/>
              <a:t> northern Scotland</a:t>
            </a:r>
            <a:br>
              <a:rPr lang="en-GB" sz="2400" dirty="0"/>
            </a:br>
            <a:r>
              <a:rPr lang="en-GB" sz="2400" dirty="0"/>
              <a:t>(Wales = 20,735km</a:t>
            </a:r>
            <a:r>
              <a:rPr lang="en-GB" sz="2400" baseline="30000" dirty="0"/>
              <a:t>2</a:t>
            </a:r>
            <a:r>
              <a:rPr lang="en-GB" sz="2400" dirty="0"/>
              <a:t>)</a:t>
            </a:r>
          </a:p>
          <a:p>
            <a:pPr>
              <a:spcBef>
                <a:spcPts val="0"/>
              </a:spcBef>
            </a:pPr>
            <a:endParaRPr lang="en-GB" sz="800" dirty="0"/>
          </a:p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</a:rPr>
              <a:t>Our team</a:t>
            </a:r>
          </a:p>
          <a:p>
            <a:pPr>
              <a:lnSpc>
                <a:spcPct val="70000"/>
              </a:lnSpc>
            </a:pPr>
            <a:r>
              <a:rPr lang="en-GB" sz="2400" dirty="0"/>
              <a:t>Project Manager</a:t>
            </a:r>
          </a:p>
          <a:p>
            <a:pPr>
              <a:lnSpc>
                <a:spcPct val="70000"/>
              </a:lnSpc>
            </a:pPr>
            <a:r>
              <a:rPr lang="en-GB" sz="2400" dirty="0"/>
              <a:t>Volunteer &amp; Communications Officer</a:t>
            </a:r>
          </a:p>
          <a:p>
            <a:pPr>
              <a:lnSpc>
                <a:spcPct val="70000"/>
              </a:lnSpc>
            </a:pPr>
            <a:r>
              <a:rPr lang="en-GB" sz="2400" dirty="0"/>
              <a:t>3 FT &amp; 4 seasonal Project Officers</a:t>
            </a:r>
          </a:p>
        </p:txBody>
      </p:sp>
      <p:pic>
        <p:nvPicPr>
          <p:cNvPr id="3" name="Picture 2" descr="A group of people sitting on a bench posing for the camera&#10;&#10;Description generated with very high confidence">
            <a:extLst>
              <a:ext uri="{FF2B5EF4-FFF2-40B4-BE49-F238E27FC236}">
                <a16:creationId xmlns:a16="http://schemas.microsoft.com/office/drawing/2014/main" id="{42C5B918-1FDF-472D-9AB9-DB89C4835F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015" y="3342366"/>
            <a:ext cx="4533686" cy="25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15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B2F3CA5-0575-40FE-A350-2C87225EA081}"/>
              </a:ext>
            </a:extLst>
          </p:cNvPr>
          <p:cNvSpPr/>
          <p:nvPr/>
        </p:nvSpPr>
        <p:spPr>
          <a:xfrm>
            <a:off x="8119876" y="943504"/>
            <a:ext cx="3247893" cy="49778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6CA041-07B3-49F2-B1F2-7A2F140B09DD}"/>
              </a:ext>
            </a:extLst>
          </p:cNvPr>
          <p:cNvSpPr/>
          <p:nvPr/>
        </p:nvSpPr>
        <p:spPr>
          <a:xfrm>
            <a:off x="4458690" y="940064"/>
            <a:ext cx="3247893" cy="49778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393ED3-FF7C-4A5D-9734-88BBB32F80A9}"/>
              </a:ext>
            </a:extLst>
          </p:cNvPr>
          <p:cNvSpPr/>
          <p:nvPr/>
        </p:nvSpPr>
        <p:spPr>
          <a:xfrm>
            <a:off x="797505" y="943507"/>
            <a:ext cx="3247893" cy="4977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9764-718D-48F8-B368-0126608BF4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7505" y="390687"/>
            <a:ext cx="10685487" cy="1200436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</a:rPr>
              <a:t>The SISI project;</a:t>
            </a:r>
          </a:p>
        </p:txBody>
      </p:sp>
      <p:pic>
        <p:nvPicPr>
          <p:cNvPr id="11" name="Picture Placeholder 10" descr="A small animal in a field&#10;&#10;Description generated with very high confidence">
            <a:extLst>
              <a:ext uri="{FF2B5EF4-FFF2-40B4-BE49-F238E27FC236}">
                <a16:creationId xmlns:a16="http://schemas.microsoft.com/office/drawing/2014/main" id="{1FC04695-3C2B-484B-8C4B-25DE57B6D6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752" y="1532823"/>
            <a:ext cx="2989675" cy="1996137"/>
          </a:xfrm>
        </p:spPr>
      </p:pic>
      <p:pic>
        <p:nvPicPr>
          <p:cNvPr id="17" name="Picture Placeholder 16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221D09DC-4E7C-4BAC-B0D4-A40416EA1A6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58" r="-1"/>
          <a:stretch/>
        </p:blipFill>
        <p:spPr>
          <a:xfrm>
            <a:off x="4463222" y="1529381"/>
            <a:ext cx="3112695" cy="1996137"/>
          </a:xfrm>
        </p:spPr>
      </p:pic>
      <p:pic>
        <p:nvPicPr>
          <p:cNvPr id="25" name="Picture 2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2D70B663-D3B6-446E-8F6C-4AB3080DE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25" y="1532823"/>
            <a:ext cx="2994206" cy="1996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A78BB28-312F-418B-80CE-98E7393D6023}"/>
              </a:ext>
            </a:extLst>
          </p:cNvPr>
          <p:cNvSpPr txBox="1"/>
          <p:nvPr/>
        </p:nvSpPr>
        <p:spPr>
          <a:xfrm>
            <a:off x="1055723" y="992815"/>
            <a:ext cx="298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Mink control project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07DB90-8D93-4DAB-BE3B-B172B4B1C1FA}"/>
              </a:ext>
            </a:extLst>
          </p:cNvPr>
          <p:cNvSpPr txBox="1"/>
          <p:nvPr/>
        </p:nvSpPr>
        <p:spPr>
          <a:xfrm>
            <a:off x="4716908" y="1003890"/>
            <a:ext cx="298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Plant control project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BB7103-909F-4E78-935B-99E012EAA7FD}"/>
              </a:ext>
            </a:extLst>
          </p:cNvPr>
          <p:cNvSpPr txBox="1"/>
          <p:nvPr/>
        </p:nvSpPr>
        <p:spPr>
          <a:xfrm>
            <a:off x="8195612" y="1007331"/>
            <a:ext cx="334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Education &amp; awareness</a:t>
            </a:r>
          </a:p>
        </p:txBody>
      </p:sp>
      <p:pic>
        <p:nvPicPr>
          <p:cNvPr id="32" name="Picture 31" descr="A boat sitting in the middle of a body of water&#10;&#10;Description generated with high confidence">
            <a:extLst>
              <a:ext uri="{FF2B5EF4-FFF2-40B4-BE49-F238E27FC236}">
                <a16:creationId xmlns:a16="http://schemas.microsoft.com/office/drawing/2014/main" id="{9809E7F1-FB26-413E-83FB-88903B63A3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244" y="3805792"/>
            <a:ext cx="2955183" cy="1996137"/>
          </a:xfrm>
          <a:prstGeom prst="rect">
            <a:avLst/>
          </a:prstGeom>
        </p:spPr>
      </p:pic>
      <p:pic>
        <p:nvPicPr>
          <p:cNvPr id="34" name="Picture 33" descr="A person standing next to a body of water surrounded by trees&#10;&#10;Description generated with high confidence">
            <a:extLst>
              <a:ext uri="{FF2B5EF4-FFF2-40B4-BE49-F238E27FC236}">
                <a16:creationId xmlns:a16="http://schemas.microsoft.com/office/drawing/2014/main" id="{C06EED1D-DD94-4200-9EA8-F9D0CBCCC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396" y="3805793"/>
            <a:ext cx="2994521" cy="1996136"/>
          </a:xfrm>
          <a:prstGeom prst="rect">
            <a:avLst/>
          </a:prstGeom>
        </p:spPr>
      </p:pic>
      <p:pic>
        <p:nvPicPr>
          <p:cNvPr id="38" name="Picture 37" descr="A group of people standing around each other&#10;&#10;Description generated with very high confidence">
            <a:extLst>
              <a:ext uri="{FF2B5EF4-FFF2-40B4-BE49-F238E27FC236}">
                <a16:creationId xmlns:a16="http://schemas.microsoft.com/office/drawing/2014/main" id="{45A97168-7601-4BDA-99C3-4B7747E550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2"/>
          <a:stretch/>
        </p:blipFill>
        <p:spPr>
          <a:xfrm>
            <a:off x="8275231" y="3809234"/>
            <a:ext cx="2965300" cy="19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AD6C73-A6FD-4C75-B265-E18CE88AF4CD}"/>
              </a:ext>
            </a:extLst>
          </p:cNvPr>
          <p:cNvSpPr/>
          <p:nvPr/>
        </p:nvSpPr>
        <p:spPr>
          <a:xfrm>
            <a:off x="865834" y="782487"/>
            <a:ext cx="2837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2"/>
                </a:solidFill>
              </a:rPr>
              <a:t>Making movies!</a:t>
            </a:r>
          </a:p>
        </p:txBody>
      </p:sp>
      <p:pic>
        <p:nvPicPr>
          <p:cNvPr id="7" name="Picture 6" descr="A close up of a camera&#10;&#10;Description automatically generated">
            <a:extLst>
              <a:ext uri="{FF2B5EF4-FFF2-40B4-BE49-F238E27FC236}">
                <a16:creationId xmlns:a16="http://schemas.microsoft.com/office/drawing/2014/main" id="{8B68AC43-EACB-4A1F-A0BC-374E3C5B0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27485" y="1671515"/>
            <a:ext cx="5870331" cy="39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5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32107" y="744871"/>
            <a:ext cx="10685487" cy="1200436"/>
          </a:xfrm>
        </p:spPr>
        <p:txBody>
          <a:bodyPr/>
          <a:lstStyle/>
          <a:p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What are “Invasive Non-Native (Alien) Species”?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932814" y="4732347"/>
            <a:ext cx="6484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Invasive - 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tending to spread very quickly and undesirably or harmfully</a:t>
            </a:r>
          </a:p>
        </p:txBody>
      </p:sp>
      <p:sp>
        <p:nvSpPr>
          <p:cNvPr id="6" name="Rectangle 5"/>
          <p:cNvSpPr/>
          <p:nvPr/>
        </p:nvSpPr>
        <p:spPr>
          <a:xfrm>
            <a:off x="932814" y="3309487"/>
            <a:ext cx="77748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Non-Native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or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Alien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species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A species introduced by humans outside of its normal distribution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F9AF61-E16F-497E-AD67-AB2AF3F14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46" y="1296167"/>
            <a:ext cx="4382889" cy="2072000"/>
          </a:xfrm>
          <a:prstGeom prst="rect">
            <a:avLst/>
          </a:prstGeom>
        </p:spPr>
      </p:pic>
      <p:pic>
        <p:nvPicPr>
          <p:cNvPr id="7" name="Picture 6" descr="A picture containing balloon, green, soccer, ball&#10;&#10;Description automatically generated">
            <a:extLst>
              <a:ext uri="{FF2B5EF4-FFF2-40B4-BE49-F238E27FC236}">
                <a16:creationId xmlns:a16="http://schemas.microsoft.com/office/drawing/2014/main" id="{F59E1232-16C0-4128-A255-42BD9BF0C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07673" y="2855489"/>
            <a:ext cx="2801541" cy="281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5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94374" y="2060697"/>
            <a:ext cx="10685487" cy="1200436"/>
          </a:xfrm>
        </p:spPr>
        <p:txBody>
          <a:bodyPr/>
          <a:lstStyle/>
          <a:p>
            <a:r>
              <a:rPr lang="en-GB" sz="4000" dirty="0">
                <a:solidFill>
                  <a:schemeClr val="accent2">
                    <a:lumMod val="75000"/>
                  </a:schemeClr>
                </a:solidFill>
              </a:rPr>
              <a:t>Can you name any Alien Species present in Scotland?</a:t>
            </a:r>
          </a:p>
        </p:txBody>
      </p:sp>
    </p:spTree>
    <p:extLst>
      <p:ext uri="{BB962C8B-B14F-4D97-AF65-F5344CB8AC3E}">
        <p14:creationId xmlns:p14="http://schemas.microsoft.com/office/powerpoint/2010/main" val="259817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Can you name any Alien Species present in Scotland?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F2BF6-A86E-4ACD-A079-719B2F90F5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679" y="1195531"/>
            <a:ext cx="2057576" cy="1543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E6EFC-4C1E-4D0A-92CB-37EBD4F2F9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679" y="2890493"/>
            <a:ext cx="2057576" cy="1443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234E9-22F4-4D44-874F-EDB541A64D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679" y="4485319"/>
            <a:ext cx="2064254" cy="1524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157DD-7F93-4E8F-83CF-4A89BD7023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950" y="1195531"/>
            <a:ext cx="4102228" cy="2496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" y="1195531"/>
            <a:ext cx="2241198" cy="1492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950" y="3863283"/>
            <a:ext cx="4102228" cy="2146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51" y="2872922"/>
            <a:ext cx="2241198" cy="1478187"/>
          </a:xfrm>
          <a:prstGeom prst="rect">
            <a:avLst/>
          </a:prstGeom>
        </p:spPr>
      </p:pic>
      <p:sp>
        <p:nvSpPr>
          <p:cNvPr id="13" name="AutoShape 2" descr="American skunk cabbage. © GB NNSS"/>
          <p:cNvSpPr>
            <a:spLocks noChangeAspect="1" noChangeArrowheads="1"/>
          </p:cNvSpPr>
          <p:nvPr/>
        </p:nvSpPr>
        <p:spPr bwMode="auto">
          <a:xfrm>
            <a:off x="63500" y="1195531"/>
            <a:ext cx="3905803" cy="26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1" y="4485318"/>
            <a:ext cx="2245282" cy="152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6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32131" y="1367209"/>
            <a:ext cx="10685487" cy="1200436"/>
          </a:xfrm>
        </p:spPr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How did they get here?</a:t>
            </a:r>
          </a:p>
        </p:txBody>
      </p:sp>
    </p:spTree>
    <p:extLst>
      <p:ext uri="{BB962C8B-B14F-4D97-AF65-F5344CB8AC3E}">
        <p14:creationId xmlns:p14="http://schemas.microsoft.com/office/powerpoint/2010/main" val="2045767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How did they get here?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579" y="1195531"/>
            <a:ext cx="3207604" cy="2385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579" y="3827937"/>
            <a:ext cx="3207604" cy="213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958" y="1198788"/>
            <a:ext cx="3176531" cy="238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958" y="3827937"/>
            <a:ext cx="3165896" cy="2103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" y="1162861"/>
            <a:ext cx="2995836" cy="2418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" y="3827937"/>
            <a:ext cx="3003734" cy="21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3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3373" y="619063"/>
            <a:ext cx="10685487" cy="1200436"/>
          </a:xfrm>
        </p:spPr>
        <p:txBody>
          <a:bodyPr/>
          <a:lstStyle/>
          <a:p>
            <a:r>
              <a:rPr lang="en-GB" sz="3600" dirty="0">
                <a:solidFill>
                  <a:schemeClr val="accent2">
                    <a:lumMod val="75000"/>
                  </a:schemeClr>
                </a:solidFill>
              </a:rPr>
              <a:t>How do they spread?</a:t>
            </a:r>
          </a:p>
        </p:txBody>
      </p:sp>
    </p:spTree>
    <p:extLst>
      <p:ext uri="{BB962C8B-B14F-4D97-AF65-F5344CB8AC3E}">
        <p14:creationId xmlns:p14="http://schemas.microsoft.com/office/powerpoint/2010/main" val="330791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How do they spread?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290" y="3877937"/>
            <a:ext cx="3212448" cy="2063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1" y="3181235"/>
            <a:ext cx="2324800" cy="276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290" y="1482917"/>
            <a:ext cx="3212448" cy="2229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11" y="1482917"/>
            <a:ext cx="2319740" cy="1546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480" y="1482917"/>
            <a:ext cx="2093582" cy="4459018"/>
          </a:xfrm>
          <a:prstGeom prst="rect">
            <a:avLst/>
          </a:prstGeom>
        </p:spPr>
      </p:pic>
      <p:pic>
        <p:nvPicPr>
          <p:cNvPr id="11" name="Picture 10" descr="A close up of a green field&#10;&#10;Description automatically generated">
            <a:extLst>
              <a:ext uri="{FF2B5EF4-FFF2-40B4-BE49-F238E27FC236}">
                <a16:creationId xmlns:a16="http://schemas.microsoft.com/office/drawing/2014/main" id="{6F52FEC9-5742-4608-AB2C-1647AD995A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278" y="4429658"/>
            <a:ext cx="2324800" cy="1512277"/>
          </a:xfrm>
          <a:prstGeom prst="rect">
            <a:avLst/>
          </a:prstGeom>
        </p:spPr>
      </p:pic>
      <p:pic>
        <p:nvPicPr>
          <p:cNvPr id="13" name="Picture 12" descr="A person standing in the grass&#10;&#10;Description automatically generated">
            <a:extLst>
              <a:ext uri="{FF2B5EF4-FFF2-40B4-BE49-F238E27FC236}">
                <a16:creationId xmlns:a16="http://schemas.microsoft.com/office/drawing/2014/main" id="{CB546E62-19DE-4E80-83E1-2BBC2488C6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76035" y="1764140"/>
            <a:ext cx="2795460" cy="22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28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S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B9"/>
      </a:accent1>
      <a:accent2>
        <a:srgbClr val="7EBC41"/>
      </a:accent2>
      <a:accent3>
        <a:srgbClr val="BC417E"/>
      </a:accent3>
      <a:accent4>
        <a:srgbClr val="B94100"/>
      </a:accent4>
      <a:accent5>
        <a:srgbClr val="BA2820"/>
      </a:accent5>
      <a:accent6>
        <a:srgbClr val="BC005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SI power point template" id="{AEF8F6C4-0BA0-494B-A0C6-758FAA2DA7CB}" vid="{61D67B56-0576-4D0A-8911-35823922F77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204</Words>
  <Application>Microsoft Office PowerPoint</Application>
  <PresentationFormat>Widescreen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Vicky Hilton</dc:creator>
  <cp:lastModifiedBy>Vicky Hilton</cp:lastModifiedBy>
  <cp:revision>81</cp:revision>
  <dcterms:created xsi:type="dcterms:W3CDTF">2018-08-29T10:16:05Z</dcterms:created>
  <dcterms:modified xsi:type="dcterms:W3CDTF">2020-02-07T15:30:12Z</dcterms:modified>
</cp:coreProperties>
</file>